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7"/>
  </p:notesMasterIdLst>
  <p:sldIdLst>
    <p:sldId id="343" r:id="rId2"/>
    <p:sldId id="340" r:id="rId3"/>
    <p:sldId id="339" r:id="rId4"/>
    <p:sldId id="336" r:id="rId5"/>
    <p:sldId id="330" r:id="rId6"/>
    <p:sldId id="272" r:id="rId7"/>
    <p:sldId id="342" r:id="rId8"/>
    <p:sldId id="257" r:id="rId9"/>
    <p:sldId id="258" r:id="rId10"/>
    <p:sldId id="259" r:id="rId11"/>
    <p:sldId id="260" r:id="rId12"/>
    <p:sldId id="261" r:id="rId13"/>
    <p:sldId id="262" r:id="rId14"/>
    <p:sldId id="263" r:id="rId15"/>
    <p:sldId id="264" r:id="rId16"/>
    <p:sldId id="266" r:id="rId17"/>
    <p:sldId id="265" r:id="rId18"/>
    <p:sldId id="267" r:id="rId19"/>
    <p:sldId id="268" r:id="rId20"/>
    <p:sldId id="345" r:id="rId21"/>
    <p:sldId id="344" r:id="rId22"/>
    <p:sldId id="346" r:id="rId23"/>
    <p:sldId id="341" r:id="rId24"/>
    <p:sldId id="347" r:id="rId25"/>
    <p:sldId id="33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6600"/>
    <a:srgbClr val="CE78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0B030-6588-4C36-BFE2-DF3D1BF29B0B}" v="3" dt="2020-10-01T13:46:5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922" autoAdjust="0"/>
  </p:normalViewPr>
  <p:slideViewPr>
    <p:cSldViewPr snapToGrid="0">
      <p:cViewPr varScale="1">
        <p:scale>
          <a:sx n="43" d="100"/>
          <a:sy n="43" d="100"/>
        </p:scale>
        <p:origin x="177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BCD9A-DFB2-407F-9BC1-226B73418334}" type="datetimeFigureOut">
              <a:rPr lang="en-GB" smtClean="0"/>
              <a:t>21/10/2020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F4171-6AF8-40B0-ADEA-E7B95EAC7C48}" type="slidenum">
              <a:rPr lang="en-GB" smtClean="0"/>
              <a:t>‹#›</a:t>
            </a:fld>
            <a:endParaRPr lang="en-GB" dirty="0"/>
          </a:p>
        </p:txBody>
      </p:sp>
    </p:spTree>
    <p:extLst>
      <p:ext uri="{BB962C8B-B14F-4D97-AF65-F5344CB8AC3E}">
        <p14:creationId xmlns:p14="http://schemas.microsoft.com/office/powerpoint/2010/main" val="336595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Welcome to ‘Casting Your Nets’ </a:t>
            </a:r>
          </a:p>
          <a:p>
            <a:endParaRPr lang="en-GB" dirty="0"/>
          </a:p>
          <a:p>
            <a:r>
              <a:rPr lang="en-GB" b="1" dirty="0"/>
              <a:t>Leaders Notes –</a:t>
            </a:r>
          </a:p>
          <a:p>
            <a:r>
              <a:rPr lang="en-GB" dirty="0"/>
              <a:t>Casting Your Nets is an initiative between Outreach UK, Good News Newspaper and Pocket Testament League – to enable every Christian to share their faith in Jesus Christ.</a:t>
            </a:r>
          </a:p>
          <a:p>
            <a:r>
              <a:rPr lang="en-GB" dirty="0"/>
              <a:t>You may already be doing that – in which case we pray that this course will encourage, inspire and perhaps, hone your gifts.</a:t>
            </a:r>
          </a:p>
          <a:p>
            <a:r>
              <a:rPr lang="en-GB" dirty="0"/>
              <a:t>Alternatively, you may be coming to this course because you know you should be sharing about your faith in Jesus Christ, but, for some reason, find that impossible or difficult. This course will help you to have more confidence and will show you that, whoever you are, God can and wants to use you to speak about Him.</a:t>
            </a:r>
          </a:p>
          <a:p>
            <a:r>
              <a:rPr lang="en-GB" dirty="0"/>
              <a:t>Each session is both theory and practical – so we encourage you to try putting into practice what you’ve learnt between sessions – and then share about your experiences when you next meet together.</a:t>
            </a:r>
          </a:p>
          <a:p>
            <a:r>
              <a:rPr lang="en-GB" dirty="0"/>
              <a:t>Remember, we are not all the same. We are not all extroverts, or introverts, but we are all brothers and sister in Christ. Encourage and support each other – and grow in knowing Jesus and sharing about Him.</a:t>
            </a:r>
          </a:p>
          <a:p>
            <a:r>
              <a:rPr lang="en-GB" b="1" dirty="0"/>
              <a:t>The Leader (this</a:t>
            </a:r>
            <a:r>
              <a:rPr lang="en-GB" b="1" baseline="0" dirty="0"/>
              <a:t> is very important!) </a:t>
            </a:r>
            <a:r>
              <a:rPr lang="en-GB" b="1" dirty="0"/>
              <a:t>–</a:t>
            </a:r>
          </a:p>
          <a:p>
            <a:r>
              <a:rPr lang="en-GB" dirty="0"/>
              <a:t>Prepare by going through each session beforehand.</a:t>
            </a:r>
          </a:p>
          <a:p>
            <a:r>
              <a:rPr lang="en-GB" dirty="0"/>
              <a:t>Make sure the PowerPoint will play on the equipment you have available.</a:t>
            </a:r>
          </a:p>
          <a:p>
            <a:r>
              <a:rPr lang="en-GB" dirty="0"/>
              <a:t>Have your Outreach UK Evangelism Handbook with you.</a:t>
            </a:r>
          </a:p>
          <a:p>
            <a:r>
              <a:rPr lang="en-GB" dirty="0"/>
              <a:t>Copy the relevant pages from the PDF copy of the Outreach UK Evangelism Handbook so that they are available for each participant – I suggest you give these out at the end of each session.</a:t>
            </a:r>
          </a:p>
          <a:p>
            <a:r>
              <a:rPr lang="en-GB" dirty="0"/>
              <a:t>Each participant will need –</a:t>
            </a:r>
          </a:p>
          <a:p>
            <a:pPr marL="171450" indent="-171450">
              <a:buFont typeface="Arial" panose="020B0604020202020204" pitchFamily="34" charset="0"/>
              <a:buChar char="•"/>
            </a:pPr>
            <a:r>
              <a:rPr lang="en-GB" dirty="0"/>
              <a:t>A Bible</a:t>
            </a:r>
          </a:p>
          <a:p>
            <a:pPr marL="171450" indent="-171450">
              <a:buFont typeface="Arial" panose="020B0604020202020204" pitchFamily="34" charset="0"/>
              <a:buChar char="•"/>
            </a:pPr>
            <a:r>
              <a:rPr lang="en-GB" dirty="0"/>
              <a:t>A notebook</a:t>
            </a:r>
          </a:p>
          <a:p>
            <a:pPr marL="171450" indent="-171450">
              <a:buFont typeface="Arial" panose="020B0604020202020204" pitchFamily="34" charset="0"/>
              <a:buChar char="•"/>
            </a:pPr>
            <a:r>
              <a:rPr lang="en-GB" dirty="0"/>
              <a:t>A pen/pencil</a:t>
            </a:r>
          </a:p>
          <a:p>
            <a:r>
              <a:rPr lang="en-GB" dirty="0"/>
              <a:t>And - be ready to participate.</a:t>
            </a:r>
          </a:p>
          <a:p>
            <a:r>
              <a:rPr lang="en-GB" dirty="0"/>
              <a:t>– but don’t force those who are shy, but encourage each one to see they have something to contribute.</a:t>
            </a:r>
          </a:p>
          <a:p>
            <a:endParaRPr lang="en-GB"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1</a:t>
            </a:fld>
            <a:endParaRPr lang="en-US" dirty="0"/>
          </a:p>
        </p:txBody>
      </p:sp>
    </p:spTree>
    <p:extLst>
      <p:ext uri="{BB962C8B-B14F-4D97-AF65-F5344CB8AC3E}">
        <p14:creationId xmlns:p14="http://schemas.microsoft.com/office/powerpoint/2010/main" val="39905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about love and obedience to God and His instructions.</a:t>
            </a:r>
            <a:r>
              <a:rPr lang="en-GB" baseline="0" dirty="0"/>
              <a:t> </a:t>
            </a:r>
            <a:r>
              <a:rPr lang="en-GB" dirty="0"/>
              <a:t>Jesus said ‘Go’ – so we go! Thus Jesus is honoured as we follow His teaching. ‘Come, follow me’, Jesus said, ‘and I will make you fishers of men’ – Mark 1 v 17. The response from those called was – ‘’At once they left their nets and followed him” (Mark 1 v 18).</a:t>
            </a:r>
          </a:p>
          <a:p>
            <a:endParaRPr lang="en-GB" dirty="0"/>
          </a:p>
          <a:p>
            <a:r>
              <a:rPr lang="en-GB" dirty="0"/>
              <a:t>So often we have turned the ‘go’ of the gospel into, ‘come to us’ – we expect people to come where we are comfortable, where they may be uncomfortable. Perhaps we need to turn that around – and go to where we feel uncomfortable for the sake of those going to a lost eternity.</a:t>
            </a:r>
          </a:p>
        </p:txBody>
      </p:sp>
      <p:sp>
        <p:nvSpPr>
          <p:cNvPr id="4" name="Slide Number Placeholder 3"/>
          <p:cNvSpPr>
            <a:spLocks noGrp="1"/>
          </p:cNvSpPr>
          <p:nvPr>
            <p:ph type="sldNum" sz="quarter" idx="5"/>
          </p:nvPr>
        </p:nvSpPr>
        <p:spPr/>
        <p:txBody>
          <a:bodyPr/>
          <a:lstStyle/>
          <a:p>
            <a:fld id="{38DF4171-6AF8-40B0-ADEA-E7B95EAC7C48}" type="slidenum">
              <a:rPr lang="en-GB" smtClean="0"/>
              <a:t>10</a:t>
            </a:fld>
            <a:endParaRPr lang="en-GB" dirty="0"/>
          </a:p>
        </p:txBody>
      </p:sp>
    </p:spTree>
    <p:extLst>
      <p:ext uri="{BB962C8B-B14F-4D97-AF65-F5344CB8AC3E}">
        <p14:creationId xmlns:p14="http://schemas.microsoft.com/office/powerpoint/2010/main" val="283821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Questions to ask your group and watch for the responses:</a:t>
            </a:r>
          </a:p>
          <a:p>
            <a:endParaRPr lang="en-GB" b="1" dirty="0"/>
          </a:p>
          <a:p>
            <a:r>
              <a:rPr lang="en-GB" b="1" dirty="0"/>
              <a:t>How many have been visited by Jehovah’s Witnesses? </a:t>
            </a:r>
          </a:p>
          <a:p>
            <a:r>
              <a:rPr lang="en-GB" b="1" dirty="0"/>
              <a:t>How many have been visited by a Mormon?</a:t>
            </a:r>
          </a:p>
          <a:p>
            <a:r>
              <a:rPr lang="en-GB" b="1" dirty="0"/>
              <a:t>How many have been visited by someone from a local church who is wanting to share their faith in Jesus Christ?</a:t>
            </a:r>
            <a:endParaRPr lang="en-GB" b="0" dirty="0"/>
          </a:p>
          <a:p>
            <a:endParaRPr lang="en-GB" dirty="0"/>
          </a:p>
          <a:p>
            <a:r>
              <a:rPr lang="en-GB" dirty="0"/>
              <a:t>I expect you, like me,</a:t>
            </a:r>
            <a:r>
              <a:rPr lang="en-GB" baseline="0" dirty="0"/>
              <a:t> </a:t>
            </a:r>
            <a:r>
              <a:rPr lang="en-GB" dirty="0"/>
              <a:t>have been visited in our homes by Jehovah’s Witnesses or Mormons, or been approached in a town centre</a:t>
            </a:r>
            <a:r>
              <a:rPr lang="en-GB" baseline="0" dirty="0"/>
              <a:t> </a:t>
            </a:r>
            <a:r>
              <a:rPr lang="en-GB" dirty="0"/>
              <a:t>by members of cults.</a:t>
            </a:r>
          </a:p>
          <a:p>
            <a:r>
              <a:rPr lang="en-GB" dirty="0"/>
              <a:t>As Christians, we have the true Gospel to share – and through taking the Gospel ‘out’ into our communities and town centres we counter the false ‘gospel’ which is not</a:t>
            </a:r>
            <a:r>
              <a:rPr lang="en-GB" baseline="0" dirty="0"/>
              <a:t> the</a:t>
            </a:r>
            <a:r>
              <a:rPr lang="en-GB" dirty="0"/>
              <a:t> Gospel (Good News) at all.</a:t>
            </a:r>
          </a:p>
          <a:p>
            <a:endParaRPr lang="en-GB" dirty="0"/>
          </a:p>
          <a:p>
            <a:r>
              <a:rPr lang="en-GB" dirty="0"/>
              <a:t>Having asked your group who has been visited by a JW or Mormon,</a:t>
            </a:r>
            <a:r>
              <a:rPr lang="en-GB" baseline="0" dirty="0"/>
              <a:t> m</a:t>
            </a:r>
            <a:r>
              <a:rPr lang="en-GB" dirty="0"/>
              <a:t>ost, if not all,</a:t>
            </a:r>
            <a:r>
              <a:rPr lang="en-GB" baseline="0" dirty="0"/>
              <a:t> </a:t>
            </a:r>
            <a:r>
              <a:rPr lang="en-GB" dirty="0"/>
              <a:t>will agree that they have.</a:t>
            </a:r>
          </a:p>
          <a:p>
            <a:endParaRPr lang="en-GB" dirty="0"/>
          </a:p>
          <a:p>
            <a:r>
              <a:rPr lang="en-GB" dirty="0"/>
              <a:t>But what about a Christian? Who had been visited by someone from a local church who wants to share the true Gospel? Most will acknowledge they have never been visited in this way. How sad.</a:t>
            </a:r>
            <a:r>
              <a:rPr lang="en-GB" baseline="0" dirty="0"/>
              <a:t> A</a:t>
            </a:r>
            <a:r>
              <a:rPr lang="en-GB" dirty="0"/>
              <a:t>s churches we have left our communities untouched by the true Gospel – and left enquirers (those seeking God) vulnerable to a false gospel.</a:t>
            </a:r>
          </a:p>
          <a:p>
            <a:endParaRPr lang="en-GB" dirty="0"/>
          </a:p>
          <a:p>
            <a:r>
              <a:rPr lang="en-GB" dirty="0"/>
              <a:t>Encourage your group by letting them know that there are people in our communities who are just waiting for a Christian to call and share the Gospel with them – showing love, concern and compassion. We are not there to ‘preach at’ people, but to ‘come alongside’ them and share the good news.</a:t>
            </a:r>
          </a:p>
        </p:txBody>
      </p:sp>
      <p:sp>
        <p:nvSpPr>
          <p:cNvPr id="4" name="Slide Number Placeholder 3"/>
          <p:cNvSpPr>
            <a:spLocks noGrp="1"/>
          </p:cNvSpPr>
          <p:nvPr>
            <p:ph type="sldNum" sz="quarter" idx="5"/>
          </p:nvPr>
        </p:nvSpPr>
        <p:spPr/>
        <p:txBody>
          <a:bodyPr/>
          <a:lstStyle/>
          <a:p>
            <a:fld id="{38DF4171-6AF8-40B0-ADEA-E7B95EAC7C48}" type="slidenum">
              <a:rPr lang="en-GB" smtClean="0"/>
              <a:t>11</a:t>
            </a:fld>
            <a:endParaRPr lang="en-GB" dirty="0"/>
          </a:p>
        </p:txBody>
      </p:sp>
    </p:spTree>
    <p:extLst>
      <p:ext uri="{BB962C8B-B14F-4D97-AF65-F5344CB8AC3E}">
        <p14:creationId xmlns:p14="http://schemas.microsoft.com/office/powerpoint/2010/main" val="190047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times past, most people around the</a:t>
            </a:r>
            <a:r>
              <a:rPr lang="en-GB" baseline="0" dirty="0"/>
              <a:t> </a:t>
            </a:r>
            <a:r>
              <a:rPr lang="en-GB" dirty="0"/>
              <a:t>UK would have been brought up with some sort of knowledge of the Bible and what Christians believe. Whether at Sunday School, Christian youth clubs or even in RE lessons at school. This is no longer the case. There is a great deal of ignorance of true Christianity and much of what people think they know is wrong.</a:t>
            </a:r>
          </a:p>
          <a:p>
            <a:endParaRPr lang="en-GB" dirty="0"/>
          </a:p>
          <a:p>
            <a:r>
              <a:rPr lang="en-GB" dirty="0"/>
              <a:t>Thus our evangelism is not only about sharing the true gospel message, it is often about sharing the</a:t>
            </a:r>
            <a:r>
              <a:rPr lang="en-GB" baseline="0" dirty="0"/>
              <a:t> truth </a:t>
            </a:r>
            <a:r>
              <a:rPr lang="en-GB" dirty="0"/>
              <a:t>about what Christians really believe. We are then</a:t>
            </a:r>
            <a:r>
              <a:rPr lang="en-GB" baseline="0" dirty="0"/>
              <a:t> </a:t>
            </a:r>
            <a:r>
              <a:rPr lang="en-GB" dirty="0"/>
              <a:t>able to share the true Gospel - salvation through knowing Jesus Christ as Saviour and Lord through repentance of sin and faith in Him.</a:t>
            </a:r>
          </a:p>
          <a:p>
            <a:endParaRPr lang="en-GB" dirty="0"/>
          </a:p>
          <a:p>
            <a:r>
              <a:rPr lang="en-GB" dirty="0"/>
              <a:t>We are not there to </a:t>
            </a:r>
            <a:r>
              <a:rPr lang="en-GB" b="1" dirty="0"/>
              <a:t>impose</a:t>
            </a:r>
            <a:r>
              <a:rPr lang="en-GB" dirty="0"/>
              <a:t> our faith, but </a:t>
            </a:r>
            <a:r>
              <a:rPr lang="en-GB" b="1" dirty="0"/>
              <a:t>expose</a:t>
            </a:r>
            <a:r>
              <a:rPr lang="en-GB" dirty="0"/>
              <a:t> it! We may win an argument – but lose the person. Compassion and tact are needed, along with love for the lost.</a:t>
            </a:r>
          </a:p>
          <a:p>
            <a:endParaRPr lang="en-GB" dirty="0"/>
          </a:p>
          <a:p>
            <a:r>
              <a:rPr lang="en-GB" dirty="0"/>
              <a:t>You may want to think about the types of words we use to share what we believe – as those we are speaking with may not understand our ‘Christian language’.</a:t>
            </a:r>
          </a:p>
          <a:p>
            <a:endParaRPr lang="en-GB" dirty="0"/>
          </a:p>
          <a:p>
            <a:r>
              <a:rPr lang="en-GB" dirty="0"/>
              <a:t>Sin?</a:t>
            </a:r>
          </a:p>
          <a:p>
            <a:r>
              <a:rPr lang="en-GB" dirty="0"/>
              <a:t>Salvation?</a:t>
            </a:r>
          </a:p>
          <a:p>
            <a:r>
              <a:rPr lang="en-GB" dirty="0"/>
              <a:t>Repentance?</a:t>
            </a:r>
          </a:p>
          <a:p>
            <a:endParaRPr lang="en-GB" dirty="0"/>
          </a:p>
          <a:p>
            <a:r>
              <a:rPr lang="en-GB" dirty="0"/>
              <a:t>What other words might we use to share the gospel (good news)?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 page 64 of the Outreach UK Evangelism Handbook)</a:t>
            </a:r>
          </a:p>
          <a:p>
            <a:endParaRPr lang="en-GB" dirty="0"/>
          </a:p>
          <a:p>
            <a:r>
              <a:rPr lang="en-GB" dirty="0"/>
              <a:t>Perhaps a question to use on occasions is – ‘Have you understood what I’ve been talking about? Does it make sense?’</a:t>
            </a:r>
          </a:p>
          <a:p>
            <a:endParaRPr lang="en-GB" dirty="0"/>
          </a:p>
          <a:p>
            <a:r>
              <a:rPr lang="en-GB" dirty="0"/>
              <a:t>(See Grove Publication Ev 100 – ‘The Gospel Message Today: Language that Connects in Communicating the Gospel’ – By Laurence Singlehurst.)</a:t>
            </a:r>
          </a:p>
        </p:txBody>
      </p:sp>
      <p:sp>
        <p:nvSpPr>
          <p:cNvPr id="4" name="Slide Number Placeholder 3"/>
          <p:cNvSpPr>
            <a:spLocks noGrp="1"/>
          </p:cNvSpPr>
          <p:nvPr>
            <p:ph type="sldNum" sz="quarter" idx="5"/>
          </p:nvPr>
        </p:nvSpPr>
        <p:spPr/>
        <p:txBody>
          <a:bodyPr/>
          <a:lstStyle/>
          <a:p>
            <a:fld id="{38DF4171-6AF8-40B0-ADEA-E7B95EAC7C48}" type="slidenum">
              <a:rPr lang="en-GB" smtClean="0"/>
              <a:t>12</a:t>
            </a:fld>
            <a:endParaRPr lang="en-GB" dirty="0"/>
          </a:p>
        </p:txBody>
      </p:sp>
    </p:spTree>
    <p:extLst>
      <p:ext uri="{BB962C8B-B14F-4D97-AF65-F5344CB8AC3E}">
        <p14:creationId xmlns:p14="http://schemas.microsoft.com/office/powerpoint/2010/main" val="272979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Seekers are sought by God</a:t>
            </a:r>
            <a:r>
              <a:rPr lang="en-GB" baseline="0" dirty="0"/>
              <a:t> </a:t>
            </a:r>
            <a:r>
              <a:rPr lang="en-GB" dirty="0"/>
              <a:t>- praise the Lord!</a:t>
            </a:r>
          </a:p>
          <a:p>
            <a:endParaRPr lang="en-GB" dirty="0"/>
          </a:p>
          <a:p>
            <a:r>
              <a:rPr lang="en-GB" dirty="0"/>
              <a:t>We will meet people who are wanting to know Jesus Christ as Saviour and Lord – there are those who are seeking the truth about God and how to know Him. As we seek God in prayer,</a:t>
            </a:r>
            <a:r>
              <a:rPr lang="en-GB" baseline="0" dirty="0"/>
              <a:t> </a:t>
            </a:r>
            <a:r>
              <a:rPr lang="en-GB" dirty="0"/>
              <a:t>we ask Him to lead us to those who are seeking Him.</a:t>
            </a:r>
          </a:p>
          <a:p>
            <a:endParaRPr lang="en-GB" dirty="0"/>
          </a:p>
          <a:p>
            <a:r>
              <a:rPr lang="en-GB" dirty="0"/>
              <a:t>Perhaps this is a prayer you might like to pray each day: ‘Lord, lead me today to the person you want me to speak to about you.’</a:t>
            </a:r>
          </a:p>
          <a:p>
            <a:endParaRPr lang="en-GB" dirty="0"/>
          </a:p>
          <a:p>
            <a:r>
              <a:rPr lang="en-GB" dirty="0"/>
              <a:t>We need to be ready, so that</a:t>
            </a:r>
            <a:r>
              <a:rPr lang="en-GB" baseline="0" dirty="0"/>
              <a:t> </a:t>
            </a:r>
            <a:r>
              <a:rPr lang="en-GB" dirty="0"/>
              <a:t>when we find people who are seeking a relationship with God, we are ready to give an answer – to help them come to know Jesus Christ as Saviour and Lord.</a:t>
            </a:r>
          </a:p>
          <a:p>
            <a:endParaRPr lang="en-GB" dirty="0"/>
          </a:p>
          <a:p>
            <a:r>
              <a:rPr lang="en-GB" dirty="0"/>
              <a:t>Look at 1 Peter 3 v 15 – ‘But in your hearts set apart Christ as Lord. Always be prepared to give an answer to everyone who asks you to give the reason for the hope that you have. But do this with gentleness and respect.’ (Click to appear on screen)</a:t>
            </a:r>
          </a:p>
          <a:p>
            <a:endParaRPr lang="en-GB" dirty="0"/>
          </a:p>
          <a:p>
            <a:r>
              <a:rPr lang="en-GB" dirty="0"/>
              <a:t>Luke 19 v 10 – Zacchaeus – seeking after God. (See above)</a:t>
            </a:r>
          </a:p>
          <a:p>
            <a:endParaRPr lang="en-GB" dirty="0"/>
          </a:p>
          <a:p>
            <a:r>
              <a:rPr lang="en-GB" dirty="0"/>
              <a:t>Luke 15 v 11 – 24 -  Jesus speaking about the lost sheep – being prepared to do what’s needed to help someone become safe, in a relationship with God.</a:t>
            </a:r>
          </a:p>
          <a:p>
            <a:endParaRPr lang="en-GB" dirty="0"/>
          </a:p>
          <a:p>
            <a:r>
              <a:rPr lang="en-GB" dirty="0"/>
              <a:t>What are the key words in this verse? What are we being asked to do – and how?</a:t>
            </a:r>
          </a:p>
        </p:txBody>
      </p:sp>
      <p:sp>
        <p:nvSpPr>
          <p:cNvPr id="4" name="Slide Number Placeholder 3"/>
          <p:cNvSpPr>
            <a:spLocks noGrp="1"/>
          </p:cNvSpPr>
          <p:nvPr>
            <p:ph type="sldNum" sz="quarter" idx="5"/>
          </p:nvPr>
        </p:nvSpPr>
        <p:spPr/>
        <p:txBody>
          <a:bodyPr/>
          <a:lstStyle/>
          <a:p>
            <a:fld id="{38DF4171-6AF8-40B0-ADEA-E7B95EAC7C48}" type="slidenum">
              <a:rPr lang="en-GB" smtClean="0"/>
              <a:t>13</a:t>
            </a:fld>
            <a:endParaRPr lang="en-GB" dirty="0"/>
          </a:p>
        </p:txBody>
      </p:sp>
    </p:spTree>
    <p:extLst>
      <p:ext uri="{BB962C8B-B14F-4D97-AF65-F5344CB8AC3E}">
        <p14:creationId xmlns:p14="http://schemas.microsoft.com/office/powerpoint/2010/main" val="1670258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b="0" dirty="0"/>
              <a:t>Q</a:t>
            </a:r>
            <a:r>
              <a:rPr lang="en-GB" dirty="0"/>
              <a:t>uestions for your group:</a:t>
            </a:r>
          </a:p>
          <a:p>
            <a:r>
              <a:rPr lang="en-GB" dirty="0"/>
              <a:t>Who do you know who has fallen away from following Jesus?</a:t>
            </a:r>
          </a:p>
          <a:p>
            <a:r>
              <a:rPr lang="en-GB" dirty="0"/>
              <a:t>What are the reasons for people falling away from following Jesus?</a:t>
            </a:r>
          </a:p>
          <a:p>
            <a:endParaRPr lang="en-GB" dirty="0"/>
          </a:p>
          <a:p>
            <a:r>
              <a:rPr lang="en-GB" dirty="0"/>
              <a:t>Perhaps that’s you – or someone else you know?</a:t>
            </a:r>
          </a:p>
          <a:p>
            <a:endParaRPr lang="en-GB" dirty="0"/>
          </a:p>
          <a:p>
            <a:r>
              <a:rPr lang="en-GB" dirty="0"/>
              <a:t>Many who used to follow Jesus have ‘fallen by the wayside’ – and, for a number of reasons, stopped being committed to following Jesus.</a:t>
            </a:r>
          </a:p>
          <a:p>
            <a:endParaRPr lang="en-GB" dirty="0"/>
          </a:p>
          <a:p>
            <a:r>
              <a:rPr lang="en-GB" dirty="0"/>
              <a:t>We are not to condemn, but to encourage, befriend and support them – so that they can rejoin the family of believers. Perhaps praying for them on a regular basis will help them – and you as you seek to share as God directs by His Spirit. </a:t>
            </a:r>
          </a:p>
          <a:p>
            <a:endParaRPr lang="en-GB" dirty="0"/>
          </a:p>
          <a:p>
            <a:r>
              <a:rPr lang="en-GB" b="1" dirty="0"/>
              <a:t>Love, grace and compassion – not judgement or condemnation.</a:t>
            </a:r>
          </a:p>
          <a:p>
            <a:endParaRPr lang="en-GB" dirty="0"/>
          </a:p>
          <a:p>
            <a:r>
              <a:rPr lang="en-GB" dirty="0"/>
              <a:t>It’s very easy to point the finger at others, forgetting that three are pointing back to you and one to God!</a:t>
            </a:r>
          </a:p>
        </p:txBody>
      </p:sp>
      <p:sp>
        <p:nvSpPr>
          <p:cNvPr id="4" name="Slide Number Placeholder 3"/>
          <p:cNvSpPr>
            <a:spLocks noGrp="1"/>
          </p:cNvSpPr>
          <p:nvPr>
            <p:ph type="sldNum" sz="quarter" idx="5"/>
          </p:nvPr>
        </p:nvSpPr>
        <p:spPr/>
        <p:txBody>
          <a:bodyPr/>
          <a:lstStyle/>
          <a:p>
            <a:fld id="{38DF4171-6AF8-40B0-ADEA-E7B95EAC7C48}" type="slidenum">
              <a:rPr lang="en-GB" smtClean="0"/>
              <a:t>14</a:t>
            </a:fld>
            <a:endParaRPr lang="en-GB" dirty="0"/>
          </a:p>
        </p:txBody>
      </p:sp>
    </p:spTree>
    <p:extLst>
      <p:ext uri="{BB962C8B-B14F-4D97-AF65-F5344CB8AC3E}">
        <p14:creationId xmlns:p14="http://schemas.microsoft.com/office/powerpoint/2010/main" val="57409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Ask your group if any have ever felt lonely?</a:t>
            </a:r>
          </a:p>
          <a:p>
            <a:r>
              <a:rPr lang="en-GB" dirty="0"/>
              <a:t>Perhaps you have – if so, share how you felt and encourage your group to share too.</a:t>
            </a:r>
          </a:p>
          <a:p>
            <a:endParaRPr lang="en-GB" dirty="0"/>
          </a:p>
          <a:p>
            <a:r>
              <a:rPr lang="en-GB" dirty="0"/>
              <a:t>We live at a time when there is a loneliness epidemic – statistics say that ‘60% of over 60s will not see anyone to speak to from Friday evening through to Monday morning’ (Daily Mail,</a:t>
            </a:r>
            <a:r>
              <a:rPr lang="en-GB" baseline="0" dirty="0"/>
              <a:t> </a:t>
            </a:r>
            <a:r>
              <a:rPr lang="en-GB" dirty="0"/>
              <a:t>26</a:t>
            </a:r>
            <a:r>
              <a:rPr lang="en-GB" baseline="30000" dirty="0"/>
              <a:t>th</a:t>
            </a:r>
            <a:r>
              <a:rPr lang="en-GB" dirty="0"/>
              <a:t> January 2015).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James 1 v 27 </a:t>
            </a:r>
            <a:r>
              <a:rPr lang="en-GB" dirty="0"/>
              <a:t>– ‘Religion that God our Father accepts as pure and faultless is this: to look after orphans and widows in their distress and to keep oneself from being polluted by the world.’</a:t>
            </a:r>
          </a:p>
          <a:p>
            <a:endParaRPr lang="en-GB" dirty="0"/>
          </a:p>
          <a:p>
            <a:r>
              <a:rPr lang="en-GB" b="1" dirty="0"/>
              <a:t>Further example - </a:t>
            </a:r>
            <a:r>
              <a:rPr lang="en-GB" dirty="0"/>
              <a:t>Elijah felt very alone – this caused him to get depressed, to run for his life,</a:t>
            </a:r>
            <a:r>
              <a:rPr lang="en-GB" baseline="0" dirty="0"/>
              <a:t> </a:t>
            </a:r>
            <a:r>
              <a:rPr lang="en-GB" dirty="0"/>
              <a:t>not wanting to be with anyone. There may be those who find solitude attractive, but it may not be good for them, so patience and compassion are needed to help them become open to time with others. (1 Kings 19)</a:t>
            </a:r>
          </a:p>
          <a:p>
            <a:endParaRPr lang="en-GB" dirty="0"/>
          </a:p>
          <a:p>
            <a:r>
              <a:rPr lang="en-GB" dirty="0"/>
              <a:t>There are many who find themselves in a place of loneliness – the young mother, the single parent, the elderly man or woman on their own. Who do we know? Perhaps a personal visit or phone call might just encourage someone today that they are not forgotten, but are important and loved. Who live near our church buildings but have never been visited – who are lonely and also need to hear about God’s love for them?</a:t>
            </a:r>
          </a:p>
          <a:p>
            <a:endParaRPr lang="en-GB" dirty="0"/>
          </a:p>
        </p:txBody>
      </p:sp>
      <p:sp>
        <p:nvSpPr>
          <p:cNvPr id="4" name="Slide Number Placeholder 3"/>
          <p:cNvSpPr>
            <a:spLocks noGrp="1"/>
          </p:cNvSpPr>
          <p:nvPr>
            <p:ph type="sldNum" sz="quarter" idx="5"/>
          </p:nvPr>
        </p:nvSpPr>
        <p:spPr/>
        <p:txBody>
          <a:bodyPr/>
          <a:lstStyle/>
          <a:p>
            <a:fld id="{38DF4171-6AF8-40B0-ADEA-E7B95EAC7C48}" type="slidenum">
              <a:rPr lang="en-GB" smtClean="0"/>
              <a:t>15</a:t>
            </a:fld>
            <a:endParaRPr lang="en-GB" dirty="0"/>
          </a:p>
        </p:txBody>
      </p:sp>
    </p:spTree>
    <p:extLst>
      <p:ext uri="{BB962C8B-B14F-4D97-AF65-F5344CB8AC3E}">
        <p14:creationId xmlns:p14="http://schemas.microsoft.com/office/powerpoint/2010/main" val="353172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Disabilities can sometimes be seen, but others can remain hidden. Who lives near your church building who may need a visit or some practical help? Never offer what you can’t fulfil,</a:t>
            </a:r>
            <a:r>
              <a:rPr lang="en-GB" baseline="0" dirty="0"/>
              <a:t> </a:t>
            </a:r>
            <a:r>
              <a:rPr lang="en-GB" dirty="0"/>
              <a:t>however.</a:t>
            </a:r>
          </a:p>
          <a:p>
            <a:endParaRPr lang="en-GB" dirty="0"/>
          </a:p>
          <a:p>
            <a:r>
              <a:rPr lang="en-GB" dirty="0"/>
              <a:t>It’s not just about meeting people’s physical needs – but their spiritual ones too. Maybe hold a homegroup at the home of the person who can’t get out so that they can be there. A few practical changes could make all the difference between being included or excluded.</a:t>
            </a:r>
          </a:p>
          <a:p>
            <a:endParaRPr lang="en-GB" dirty="0"/>
          </a:p>
          <a:p>
            <a:r>
              <a:rPr lang="en-GB" dirty="0"/>
              <a:t>At a practical level, don’t makes</a:t>
            </a:r>
            <a:r>
              <a:rPr lang="en-GB" baseline="0" dirty="0"/>
              <a:t> promises you can’t keep</a:t>
            </a:r>
            <a:r>
              <a:rPr lang="en-GB" dirty="0"/>
              <a:t> – but some practical help may be needed.</a:t>
            </a:r>
          </a:p>
          <a:p>
            <a:endParaRPr lang="en-GB" dirty="0"/>
          </a:p>
          <a:p>
            <a:r>
              <a:rPr lang="en-GB" dirty="0"/>
              <a:t>It’s important not to forget a person’s spiritual need – to know Jesus as Saviour and Lord.</a:t>
            </a:r>
          </a:p>
          <a:p>
            <a:endParaRPr lang="en-GB" dirty="0"/>
          </a:p>
          <a:p>
            <a:r>
              <a:rPr lang="en-GB" dirty="0"/>
              <a:t>Even if someone might be housebound, we can still encourage them by inviting them</a:t>
            </a:r>
            <a:r>
              <a:rPr lang="en-GB" baseline="0" dirty="0"/>
              <a:t> </a:t>
            </a:r>
            <a:r>
              <a:rPr lang="en-GB" dirty="0"/>
              <a:t>to Zoom get-togethers</a:t>
            </a:r>
            <a:r>
              <a:rPr lang="en-GB" baseline="0" dirty="0"/>
              <a:t> or a simple phonecall.</a:t>
            </a:r>
            <a:endParaRPr lang="en-GB" dirty="0"/>
          </a:p>
          <a:p>
            <a:endParaRPr lang="en-GB" dirty="0"/>
          </a:p>
          <a:p>
            <a:r>
              <a:rPr lang="en-GB" dirty="0"/>
              <a:t>One older lady wanted to witness – and found an opportunity to do so to her carer.</a:t>
            </a:r>
            <a:r>
              <a:rPr lang="en-GB" baseline="0" dirty="0"/>
              <a:t> </a:t>
            </a:r>
            <a:r>
              <a:rPr lang="en-GB" dirty="0"/>
              <a:t>Some carers will take their patient to a church service – and then hear the Gospel too.</a:t>
            </a:r>
          </a:p>
        </p:txBody>
      </p:sp>
      <p:sp>
        <p:nvSpPr>
          <p:cNvPr id="4" name="Slide Number Placeholder 3"/>
          <p:cNvSpPr>
            <a:spLocks noGrp="1"/>
          </p:cNvSpPr>
          <p:nvPr>
            <p:ph type="sldNum" sz="quarter" idx="5"/>
          </p:nvPr>
        </p:nvSpPr>
        <p:spPr/>
        <p:txBody>
          <a:bodyPr/>
          <a:lstStyle/>
          <a:p>
            <a:fld id="{38DF4171-6AF8-40B0-ADEA-E7B95EAC7C48}" type="slidenum">
              <a:rPr lang="en-GB" smtClean="0"/>
              <a:t>16</a:t>
            </a:fld>
            <a:endParaRPr lang="en-GB" dirty="0"/>
          </a:p>
        </p:txBody>
      </p:sp>
    </p:spTree>
    <p:extLst>
      <p:ext uri="{BB962C8B-B14F-4D97-AF65-F5344CB8AC3E}">
        <p14:creationId xmlns:p14="http://schemas.microsoft.com/office/powerpoint/2010/main" val="367729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 fact – many children in the past became Christians through Sunday Schools, youth groups, Crusaders, Boys and Girls Brigade, etc. They heard of a God who loved them and wanted a relationship with them through repentance and faith in Him.</a:t>
            </a:r>
          </a:p>
          <a:p>
            <a:endParaRPr lang="en-GB" dirty="0"/>
          </a:p>
          <a:p>
            <a:r>
              <a:rPr lang="en-GB" dirty="0"/>
              <a:t>What does your church offer to young people?</a:t>
            </a:r>
          </a:p>
          <a:p>
            <a:endParaRPr lang="en-GB" dirty="0"/>
          </a:p>
          <a:p>
            <a:r>
              <a:rPr lang="en-GB" dirty="0"/>
              <a:t>Also, what do you offer for others who live in the local community? Do</a:t>
            </a:r>
            <a:r>
              <a:rPr lang="en-GB" baseline="0" dirty="0"/>
              <a:t> you have a l</a:t>
            </a:r>
            <a:r>
              <a:rPr lang="en-GB" dirty="0"/>
              <a:t>unch club, after school groups, youth groups, parents</a:t>
            </a:r>
            <a:r>
              <a:rPr lang="en-GB" baseline="0" dirty="0"/>
              <a:t> and toddlers groups,</a:t>
            </a:r>
            <a:r>
              <a:rPr lang="en-GB" dirty="0"/>
              <a:t> etc.?</a:t>
            </a:r>
          </a:p>
          <a:p>
            <a:endParaRPr lang="en-GB" dirty="0"/>
          </a:p>
          <a:p>
            <a:r>
              <a:rPr lang="en-GB" dirty="0"/>
              <a:t>Think about what you already do as a church – and what needs their might be in your community – to reach others with the Gospel message.</a:t>
            </a:r>
          </a:p>
          <a:p>
            <a:endParaRPr lang="en-GB" dirty="0"/>
          </a:p>
          <a:p>
            <a:r>
              <a:rPr lang="en-GB" dirty="0"/>
              <a:t>It might be worth going out, visiting the community and asking them what they think is lacking in their area for young people and children. Don’t promise what you can’t fulfil – check your resources before starting something new. It</a:t>
            </a:r>
            <a:r>
              <a:rPr lang="en-GB" baseline="0" dirty="0"/>
              <a:t> </a:t>
            </a:r>
            <a:r>
              <a:rPr lang="en-GB" dirty="0"/>
              <a:t>may be better for you to reach older folk if</a:t>
            </a:r>
            <a:r>
              <a:rPr lang="en-GB" baseline="0" dirty="0"/>
              <a:t> </a:t>
            </a:r>
            <a:r>
              <a:rPr lang="en-GB" dirty="0"/>
              <a:t>this is your church’s demographic.</a:t>
            </a:r>
          </a:p>
        </p:txBody>
      </p:sp>
      <p:sp>
        <p:nvSpPr>
          <p:cNvPr id="4" name="Slide Number Placeholder 3"/>
          <p:cNvSpPr>
            <a:spLocks noGrp="1"/>
          </p:cNvSpPr>
          <p:nvPr>
            <p:ph type="sldNum" sz="quarter" idx="5"/>
          </p:nvPr>
        </p:nvSpPr>
        <p:spPr/>
        <p:txBody>
          <a:bodyPr/>
          <a:lstStyle/>
          <a:p>
            <a:fld id="{38DF4171-6AF8-40B0-ADEA-E7B95EAC7C48}" type="slidenum">
              <a:rPr lang="en-GB" smtClean="0"/>
              <a:t>17</a:t>
            </a:fld>
            <a:endParaRPr lang="en-GB" dirty="0"/>
          </a:p>
        </p:txBody>
      </p:sp>
    </p:spTree>
    <p:extLst>
      <p:ext uri="{BB962C8B-B14F-4D97-AF65-F5344CB8AC3E}">
        <p14:creationId xmlns:p14="http://schemas.microsoft.com/office/powerpoint/2010/main" val="123657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Hallelujah</a:t>
            </a:r>
            <a:r>
              <a:rPr lang="en-GB" dirty="0"/>
              <a:t> – people do become Christians!</a:t>
            </a:r>
          </a:p>
          <a:p>
            <a:endParaRPr lang="en-GB" dirty="0"/>
          </a:p>
          <a:p>
            <a:r>
              <a:rPr lang="en-GB" dirty="0"/>
              <a:t>What’s your story of coming to know Jesus as Saviour and Lord?</a:t>
            </a:r>
          </a:p>
          <a:p>
            <a:endParaRPr lang="en-GB" dirty="0"/>
          </a:p>
          <a:p>
            <a:r>
              <a:rPr lang="en-GB" dirty="0"/>
              <a:t>Why not break into pairs and take two</a:t>
            </a:r>
            <a:r>
              <a:rPr lang="en-GB" baseline="0" dirty="0"/>
              <a:t> </a:t>
            </a:r>
            <a:r>
              <a:rPr lang="en-GB" dirty="0"/>
              <a:t>minutes each to share your story. (You may also want to have some further training on ‘Sharing Your Story’ – if so, the ‘Casting Your Nets’ initiative offers a free PowerPoint training session to help you. See www.castingyournets.co.uk for further information.)</a:t>
            </a:r>
          </a:p>
          <a:p>
            <a:endParaRPr lang="en-GB" dirty="0"/>
          </a:p>
          <a:p>
            <a:r>
              <a:rPr lang="en-GB" dirty="0"/>
              <a:t>Sharing stories of people who’ve come to know Jesus as Saviour and Lord encourages others to share their story – and can be used in Sunday Services to encourage evangelism.</a:t>
            </a:r>
          </a:p>
          <a:p>
            <a:endParaRPr lang="en-GB" dirty="0"/>
          </a:p>
          <a:p>
            <a:r>
              <a:rPr lang="en-GB" b="1" dirty="0"/>
              <a:t>Example </a:t>
            </a:r>
            <a:r>
              <a:rPr lang="en-GB" dirty="0"/>
              <a:t>– An elderly man, having been visited, acknowledged he had problems, was lonely and dependent on alcohol. The local chapel members visited him, invited him for meals and befriended him. God was at work and one morning</a:t>
            </a:r>
            <a:r>
              <a:rPr lang="en-GB" baseline="0" dirty="0"/>
              <a:t> </a:t>
            </a:r>
            <a:r>
              <a:rPr lang="en-GB" dirty="0"/>
              <a:t>he called out to Jesus, repented of his sins and his life was transformed. Immediately, he wanted to start sharing about how God had changed his life. It also resulted in him getting married for the first time at the age of 76 – God called him ‘home’ at the age of 98 – still praising the Lord!</a:t>
            </a:r>
          </a:p>
          <a:p>
            <a:endParaRPr lang="en-GB" dirty="0"/>
          </a:p>
          <a:p>
            <a:r>
              <a:rPr lang="en-GB" dirty="0"/>
              <a:t>God is still transforming peoples lives! Who do you know?</a:t>
            </a:r>
          </a:p>
          <a:p>
            <a:endParaRPr lang="en-GB" dirty="0"/>
          </a:p>
          <a:p>
            <a:r>
              <a:rPr lang="en-GB" dirty="0"/>
              <a:t>(Please share your own stories – from your own experiences of God at work.)</a:t>
            </a:r>
          </a:p>
        </p:txBody>
      </p:sp>
      <p:sp>
        <p:nvSpPr>
          <p:cNvPr id="4" name="Slide Number Placeholder 3"/>
          <p:cNvSpPr>
            <a:spLocks noGrp="1"/>
          </p:cNvSpPr>
          <p:nvPr>
            <p:ph type="sldNum" sz="quarter" idx="5"/>
          </p:nvPr>
        </p:nvSpPr>
        <p:spPr/>
        <p:txBody>
          <a:bodyPr/>
          <a:lstStyle/>
          <a:p>
            <a:fld id="{38DF4171-6AF8-40B0-ADEA-E7B95EAC7C48}" type="slidenum">
              <a:rPr lang="en-GB" smtClean="0"/>
              <a:t>18</a:t>
            </a:fld>
            <a:endParaRPr lang="en-GB" dirty="0"/>
          </a:p>
        </p:txBody>
      </p:sp>
    </p:spTree>
    <p:extLst>
      <p:ext uri="{BB962C8B-B14F-4D97-AF65-F5344CB8AC3E}">
        <p14:creationId xmlns:p14="http://schemas.microsoft.com/office/powerpoint/2010/main" val="136666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We’ve come full-circle. We’re back to God’s Word,</a:t>
            </a:r>
            <a:r>
              <a:rPr lang="en-GB" baseline="0" dirty="0"/>
              <a:t> </a:t>
            </a:r>
            <a:r>
              <a:rPr lang="en-GB" dirty="0"/>
              <a:t>which is what we want to obey as Christians, as followers of Jesus Christ.</a:t>
            </a:r>
          </a:p>
          <a:p>
            <a:endParaRPr lang="en-GB" dirty="0"/>
          </a:p>
          <a:p>
            <a:r>
              <a:rPr lang="en-GB" dirty="0"/>
              <a:t>Take a look at 1 John 5 v 3 – and also look at 2 Corinthians 5 v 11 to</a:t>
            </a:r>
            <a:r>
              <a:rPr lang="en-GB" baseline="0" dirty="0"/>
              <a:t> </a:t>
            </a:r>
            <a:r>
              <a:rPr lang="en-GB" dirty="0"/>
              <a:t>6 v 2 (shown on slides 20 – 22).</a:t>
            </a:r>
          </a:p>
          <a:p>
            <a:endParaRPr lang="en-GB" dirty="0"/>
          </a:p>
          <a:p>
            <a:r>
              <a:rPr lang="en-GB" dirty="0"/>
              <a:t>As a group, why not work through the questions on slides 20 to 22 together (you can choose to create your own questions, or use those suggested as a starter).</a:t>
            </a:r>
          </a:p>
          <a:p>
            <a:endParaRPr lang="en-GB" dirty="0"/>
          </a:p>
          <a:p>
            <a:r>
              <a:rPr lang="en-GB" dirty="0"/>
              <a:t>You may also like to read Romans 1 v 14 – 17 and think about the basics of the Gospel message – and Paul’s response to its effect on his life.</a:t>
            </a:r>
          </a:p>
        </p:txBody>
      </p:sp>
      <p:sp>
        <p:nvSpPr>
          <p:cNvPr id="4" name="Slide Number Placeholder 3"/>
          <p:cNvSpPr>
            <a:spLocks noGrp="1"/>
          </p:cNvSpPr>
          <p:nvPr>
            <p:ph type="sldNum" sz="quarter" idx="5"/>
          </p:nvPr>
        </p:nvSpPr>
        <p:spPr/>
        <p:txBody>
          <a:bodyPr/>
          <a:lstStyle/>
          <a:p>
            <a:fld id="{38DF4171-6AF8-40B0-ADEA-E7B95EAC7C48}" type="slidenum">
              <a:rPr lang="en-GB" smtClean="0"/>
              <a:t>19</a:t>
            </a:fld>
            <a:endParaRPr lang="en-GB" dirty="0"/>
          </a:p>
        </p:txBody>
      </p:sp>
    </p:spTree>
    <p:extLst>
      <p:ext uri="{BB962C8B-B14F-4D97-AF65-F5344CB8AC3E}">
        <p14:creationId xmlns:p14="http://schemas.microsoft.com/office/powerpoint/2010/main" val="41706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Three mission organisations working together under ‘Casting Your Nets’ to provide training to make ‘evangelism easy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good idea to have a look at the website of each organisation – Outreach UK, Good News and Pocket Testament League. This will give you further information about each and what they offer you and your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www.outreachuk.com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www.goodnews-paper.org.uk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www.ptluk.org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LEADER – At the start of this session - </a:t>
            </a:r>
            <a:r>
              <a:rPr lang="en-US" dirty="0"/>
              <a:t>Make sure you know which slide relates to each part of this topic in the OUK Evangelism Handbook before leading the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Helpful notes for this training session are found on pages 76, 85 - 89 of the Outreach UK Evangelism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a:t>
            </a:fld>
            <a:endParaRPr lang="en-US" dirty="0"/>
          </a:p>
        </p:txBody>
      </p:sp>
    </p:spTree>
    <p:extLst>
      <p:ext uri="{BB962C8B-B14F-4D97-AF65-F5344CB8AC3E}">
        <p14:creationId xmlns:p14="http://schemas.microsoft.com/office/powerpoint/2010/main" val="141246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 – This slide, and the next one (slide 21) are linked (where you will find these questions on the slide ready for your group to discuss). It is also linked with the previous slide, 19.</a:t>
            </a:r>
          </a:p>
          <a:p>
            <a:endParaRPr lang="en-GB" dirty="0"/>
          </a:p>
          <a:p>
            <a:r>
              <a:rPr lang="en-GB" dirty="0"/>
              <a:t>What is Paul’s driving force, his compulsion to share the Gospel? (2 Corinthians 5 v 11 – 14)</a:t>
            </a:r>
          </a:p>
          <a:p>
            <a:endParaRPr lang="en-GB" dirty="0"/>
          </a:p>
          <a:p>
            <a:r>
              <a:rPr lang="en-GB" dirty="0"/>
              <a:t>Who has changed Paul’s life – and ours? (v 14 – 19)</a:t>
            </a:r>
          </a:p>
          <a:p>
            <a:endParaRPr lang="en-GB" dirty="0"/>
          </a:p>
          <a:p>
            <a:r>
              <a:rPr lang="en-GB" dirty="0"/>
              <a:t>There is a message we are called to share – what is its effect? (v 16 – 20)</a:t>
            </a:r>
          </a:p>
          <a:p>
            <a:endParaRPr lang="en-GB" dirty="0"/>
          </a:p>
          <a:p>
            <a:r>
              <a:rPr lang="en-GB" dirty="0"/>
              <a:t>Why do we have ‘good news’ to share? (v 21) (Perhaps one of the most astounding verses of the Bible!)</a:t>
            </a:r>
          </a:p>
          <a:p>
            <a:endParaRPr lang="en-GB" dirty="0"/>
          </a:p>
          <a:p>
            <a:r>
              <a:rPr lang="en-GB" dirty="0"/>
              <a:t>Is there any urgency to sharing the Gospel? (6 v 1, 2) – </a:t>
            </a:r>
            <a:r>
              <a:rPr lang="en-GB" b="1" dirty="0"/>
              <a:t>See slide 21</a:t>
            </a:r>
          </a:p>
          <a:p>
            <a:endParaRPr lang="en-GB" dirty="0"/>
          </a:p>
          <a:p>
            <a:r>
              <a:rPr lang="en-GB" dirty="0"/>
              <a:t>You may also like to read Romans 1 v 14 – 17 – and think about the basics of the Gospel message – and Paul’s response to its effect on his life. (</a:t>
            </a:r>
            <a:r>
              <a:rPr lang="en-GB" b="1" dirty="0"/>
              <a:t>See slide 23</a:t>
            </a:r>
            <a:r>
              <a:rPr lang="en-GB" dirty="0"/>
              <a:t>)</a:t>
            </a:r>
          </a:p>
          <a:p>
            <a:endParaRPr lang="en-GB" b="1" dirty="0"/>
          </a:p>
          <a:p>
            <a:r>
              <a:rPr lang="en-GB" b="1" dirty="0"/>
              <a:t>(ALSO - see notes on pages 30 – 36 in the Outreach UK Evangelism Handbook)</a:t>
            </a:r>
          </a:p>
          <a:p>
            <a:endParaRPr lang="en-GB" dirty="0"/>
          </a:p>
        </p:txBody>
      </p:sp>
      <p:sp>
        <p:nvSpPr>
          <p:cNvPr id="4" name="Slide Number Placeholder 3"/>
          <p:cNvSpPr>
            <a:spLocks noGrp="1"/>
          </p:cNvSpPr>
          <p:nvPr>
            <p:ph type="sldNum" sz="quarter" idx="5"/>
          </p:nvPr>
        </p:nvSpPr>
        <p:spPr/>
        <p:txBody>
          <a:bodyPr/>
          <a:lstStyle/>
          <a:p>
            <a:fld id="{38DF4171-6AF8-40B0-ADEA-E7B95EAC7C48}" type="slidenum">
              <a:rPr lang="en-GB" smtClean="0"/>
              <a:t>20</a:t>
            </a:fld>
            <a:endParaRPr lang="en-GB" dirty="0"/>
          </a:p>
        </p:txBody>
      </p:sp>
    </p:spTree>
    <p:extLst>
      <p:ext uri="{BB962C8B-B14F-4D97-AF65-F5344CB8AC3E}">
        <p14:creationId xmlns:p14="http://schemas.microsoft.com/office/powerpoint/2010/main" val="292818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you can use these questions to encourage your group to think about Paul’s attitude to sharing the Gospel – and ours.</a:t>
            </a:r>
          </a:p>
        </p:txBody>
      </p:sp>
      <p:sp>
        <p:nvSpPr>
          <p:cNvPr id="4" name="Slide Number Placeholder 3"/>
          <p:cNvSpPr>
            <a:spLocks noGrp="1"/>
          </p:cNvSpPr>
          <p:nvPr>
            <p:ph type="sldNum" sz="quarter" idx="5"/>
          </p:nvPr>
        </p:nvSpPr>
        <p:spPr/>
        <p:txBody>
          <a:bodyPr/>
          <a:lstStyle/>
          <a:p>
            <a:fld id="{38DF4171-6AF8-40B0-ADEA-E7B95EAC7C48}" type="slidenum">
              <a:rPr lang="en-GB" smtClean="0"/>
              <a:t>21</a:t>
            </a:fld>
            <a:endParaRPr lang="en-GB" dirty="0"/>
          </a:p>
        </p:txBody>
      </p:sp>
    </p:spTree>
    <p:extLst>
      <p:ext uri="{BB962C8B-B14F-4D97-AF65-F5344CB8AC3E}">
        <p14:creationId xmlns:p14="http://schemas.microsoft.com/office/powerpoint/2010/main" val="364282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linked with previous 3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Corinthians 6 v 1, 2 - Is there any urgency to sharing the Gospel? (6 v 1, 2)</a:t>
            </a:r>
          </a:p>
          <a:p>
            <a:endParaRPr lang="en-GB" dirty="0"/>
          </a:p>
          <a:p>
            <a:endParaRPr lang="en-GB" dirty="0"/>
          </a:p>
          <a:p>
            <a:endParaRPr lang="en-GB" noProof="0" dirty="0"/>
          </a:p>
        </p:txBody>
      </p:sp>
      <p:sp>
        <p:nvSpPr>
          <p:cNvPr id="4" name="Slide Number Placeholder 3"/>
          <p:cNvSpPr>
            <a:spLocks noGrp="1"/>
          </p:cNvSpPr>
          <p:nvPr>
            <p:ph type="sldNum" sz="quarter" idx="5"/>
          </p:nvPr>
        </p:nvSpPr>
        <p:spPr/>
        <p:txBody>
          <a:bodyPr/>
          <a:lstStyle/>
          <a:p>
            <a:fld id="{38DF4171-6AF8-40B0-ADEA-E7B95EAC7C48}" type="slidenum">
              <a:rPr lang="en-GB" smtClean="0"/>
              <a:t>22</a:t>
            </a:fld>
            <a:endParaRPr lang="en-GB" dirty="0"/>
          </a:p>
        </p:txBody>
      </p:sp>
    </p:spTree>
    <p:extLst>
      <p:ext uri="{BB962C8B-B14F-4D97-AF65-F5344CB8AC3E}">
        <p14:creationId xmlns:p14="http://schemas.microsoft.com/office/powerpoint/2010/main" val="2002750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The objective of the great commission by Jesus is to </a:t>
            </a:r>
            <a:r>
              <a:rPr lang="en-GB" b="1" dirty="0"/>
              <a:t>‘Go and make disciples’</a:t>
            </a:r>
            <a:r>
              <a:rPr lang="en-GB" b="0" dirty="0"/>
              <a:t>,</a:t>
            </a:r>
            <a:r>
              <a:rPr lang="en-GB" b="1" dirty="0"/>
              <a:t> </a:t>
            </a:r>
            <a:r>
              <a:rPr lang="en-GB" dirty="0"/>
              <a:t>not just converts or decisions. (Like, just raising a hand!)</a:t>
            </a:r>
          </a:p>
          <a:p>
            <a:endParaRPr lang="en-GB" dirty="0"/>
          </a:p>
          <a:p>
            <a:r>
              <a:rPr lang="en-GB" dirty="0"/>
              <a:t>As you go in obedience to the Great Commission your own faith will grow – as will your prayer life and your knowledge of the Bible as you turn to it to answer people’s questions and doubts.</a:t>
            </a:r>
          </a:p>
          <a:p>
            <a:r>
              <a:rPr lang="en-GB" dirty="0"/>
              <a:t>You are called to ‘GO’ - to become a true disciple.</a:t>
            </a:r>
          </a:p>
          <a:p>
            <a:endParaRPr lang="en-GB" dirty="0"/>
          </a:p>
          <a:p>
            <a:r>
              <a:rPr lang="en-GB" b="1" dirty="0"/>
              <a:t>Question to ask </a:t>
            </a:r>
            <a:r>
              <a:rPr lang="en-GB" dirty="0"/>
              <a:t>– Can it be said, ‘If you are not witnessing to others, you are not a true disciple?!’</a:t>
            </a:r>
            <a:r>
              <a:rPr lang="en-GB" baseline="0" dirty="0"/>
              <a:t> </a:t>
            </a:r>
            <a:r>
              <a:rPr lang="en-GB" dirty="0"/>
              <a:t>Discuss?</a:t>
            </a:r>
          </a:p>
          <a:p>
            <a:endParaRPr lang="en-GB" dirty="0"/>
          </a:p>
        </p:txBody>
      </p:sp>
      <p:sp>
        <p:nvSpPr>
          <p:cNvPr id="4" name="Slide Number Placeholder 3"/>
          <p:cNvSpPr>
            <a:spLocks noGrp="1"/>
          </p:cNvSpPr>
          <p:nvPr>
            <p:ph type="sldNum" sz="quarter" idx="5"/>
          </p:nvPr>
        </p:nvSpPr>
        <p:spPr/>
        <p:txBody>
          <a:bodyPr/>
          <a:lstStyle/>
          <a:p>
            <a:fld id="{38DF4171-6AF8-40B0-ADEA-E7B95EAC7C48}" type="slidenum">
              <a:rPr lang="en-GB" smtClean="0"/>
              <a:t>23</a:t>
            </a:fld>
            <a:endParaRPr lang="en-GB" dirty="0"/>
          </a:p>
        </p:txBody>
      </p:sp>
    </p:spTree>
    <p:extLst>
      <p:ext uri="{BB962C8B-B14F-4D97-AF65-F5344CB8AC3E}">
        <p14:creationId xmlns:p14="http://schemas.microsoft.com/office/powerpoint/2010/main" val="807242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It’s not only our going out with the Gospel that will cause a response – as we have been seeing, but we ourselves will grow in our relationship with Jesus, trust in His Word as we see Him fulfil what He says He will do, but also in fellowship with our brothers and sisters too.</a:t>
            </a:r>
          </a:p>
          <a:p>
            <a:endParaRPr lang="en-GB" dirty="0"/>
          </a:p>
          <a:p>
            <a:r>
              <a:rPr lang="en-GB" dirty="0"/>
              <a:t>Perhaps, like the picture – we can see this as a wheel of growth that will keep us close to God and our fellow Christians, but also moving out towards those who need to hear the good news about Jesus Christ, His Gospel.</a:t>
            </a:r>
          </a:p>
          <a:p>
            <a:endParaRPr lang="en-GB" dirty="0"/>
          </a:p>
          <a:p>
            <a:r>
              <a:rPr lang="en-GB" dirty="0"/>
              <a:t>Thus we have –</a:t>
            </a:r>
          </a:p>
          <a:p>
            <a:pPr marL="171450" indent="-171450">
              <a:buFont typeface="Arial" panose="020B0604020202020204" pitchFamily="34" charset="0"/>
              <a:buChar char="•"/>
            </a:pPr>
            <a:r>
              <a:rPr lang="en-GB" dirty="0"/>
              <a:t>Growing in Prayer – as we speak to God about others and his work of evangelism.</a:t>
            </a:r>
          </a:p>
          <a:p>
            <a:pPr marL="171450" indent="-171450">
              <a:buFont typeface="Arial" panose="020B0604020202020204" pitchFamily="34" charset="0"/>
              <a:buChar char="•"/>
            </a:pPr>
            <a:r>
              <a:rPr lang="en-GB" dirty="0"/>
              <a:t>Growing in God’s Word – as we look for God’s answers to the difficult questions we may be posed by enquirers – as well as getting to know God better for ourselves</a:t>
            </a:r>
          </a:p>
          <a:p>
            <a:pPr marL="171450" indent="-171450">
              <a:buFont typeface="Arial" panose="020B0604020202020204" pitchFamily="34" charset="0"/>
              <a:buChar char="•"/>
            </a:pPr>
            <a:r>
              <a:rPr lang="en-GB" dirty="0"/>
              <a:t>Growing in Worship – as we rejoice in our own salvation and also, as we see God at work in us and others.</a:t>
            </a:r>
          </a:p>
          <a:p>
            <a:pPr marL="171450" indent="-171450">
              <a:buFont typeface="Arial" panose="020B0604020202020204" pitchFamily="34" charset="0"/>
              <a:buChar char="•"/>
            </a:pPr>
            <a:r>
              <a:rPr lang="en-GB" dirty="0"/>
              <a:t>Growing in Fellowship – we are called to be part of a family where we support, encourage and pray for each other. This leads to fruitful fellowship.</a:t>
            </a:r>
          </a:p>
          <a:p>
            <a:pPr marL="171450" indent="-171450">
              <a:buFont typeface="Arial" panose="020B0604020202020204" pitchFamily="34" charset="0"/>
              <a:buChar char="•"/>
            </a:pPr>
            <a:r>
              <a:rPr lang="en-GB" dirty="0"/>
              <a:t>Growing in Faith – as we see God doing ‘more than we can ask or even imagine’ – Ephesians 3 v 20, 21.</a:t>
            </a:r>
          </a:p>
          <a:p>
            <a:endParaRPr lang="en-GB" dirty="0"/>
          </a:p>
          <a:p>
            <a:r>
              <a:rPr lang="en-GB" dirty="0"/>
              <a:t>Knowing Jesus and serving Him is at the centre of who we are and what we do – Jesus is Lord of our lives</a:t>
            </a:r>
            <a:r>
              <a:rPr lang="en-GB" baseline="0" dirty="0"/>
              <a:t> </a:t>
            </a:r>
            <a:r>
              <a:rPr lang="en-GB" dirty="0"/>
              <a:t>(we are ‘in Christ’), directing our thoughts and actions and through the work of the Holy Spirit, souls are saved. (Paul – 1 Corinthians 1 v 18 &amp; 2 Corinthians 5 v 5)</a:t>
            </a:r>
          </a:p>
        </p:txBody>
      </p:sp>
      <p:sp>
        <p:nvSpPr>
          <p:cNvPr id="4" name="Slide Number Placeholder 3"/>
          <p:cNvSpPr>
            <a:spLocks noGrp="1"/>
          </p:cNvSpPr>
          <p:nvPr>
            <p:ph type="sldNum" sz="quarter" idx="5"/>
          </p:nvPr>
        </p:nvSpPr>
        <p:spPr/>
        <p:txBody>
          <a:bodyPr/>
          <a:lstStyle/>
          <a:p>
            <a:fld id="{38DF4171-6AF8-40B0-ADEA-E7B95EAC7C48}" type="slidenum">
              <a:rPr lang="en-GB" smtClean="0"/>
              <a:t>24</a:t>
            </a:fld>
            <a:endParaRPr lang="en-GB" dirty="0"/>
          </a:p>
        </p:txBody>
      </p:sp>
    </p:spTree>
    <p:extLst>
      <p:ext uri="{BB962C8B-B14F-4D97-AF65-F5344CB8AC3E}">
        <p14:creationId xmlns:p14="http://schemas.microsoft.com/office/powerpoint/2010/main" val="237487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of session on </a:t>
            </a:r>
            <a:r>
              <a:rPr lang="en-GB" b="1" dirty="0"/>
              <a:t>‘What is Achieved’. </a:t>
            </a:r>
          </a:p>
          <a:p>
            <a:endParaRPr lang="en-GB" dirty="0"/>
          </a:p>
          <a:p>
            <a:r>
              <a:rPr lang="en-GB" b="1" dirty="0"/>
              <a:t>Leader –</a:t>
            </a:r>
          </a:p>
          <a:p>
            <a:r>
              <a:rPr lang="en-GB" dirty="0"/>
              <a:t>It’s a good idea to always have evangelistic literature available for your church members to use. We would recommend that you order Good News newspapers each month and have a supply of PTL Gospels ready to be given away. Use the details on this slide to get in touch with Good News and PTL. If you want further help in evangelism training, Outreach UK have experienced evangelists available to help and support you – please get in touch using the details above.</a:t>
            </a:r>
          </a:p>
          <a:p>
            <a:r>
              <a:rPr lang="en-GB" dirty="0"/>
              <a:t>Look for opportunities this week to share the Gospel – and be encouraged as you see what God is doing through you.</a:t>
            </a:r>
          </a:p>
          <a:p>
            <a:r>
              <a:rPr lang="en-GB" dirty="0"/>
              <a:t>Outreach UK has a team of Associate Evangelists, each pledge to carry out 12 hours evangelism each month – in return, they get support, training and some free resources. If you or someone in your group is interested in knowing more about becoming an Outreach UK Associate Evangelist, please get in touch through the details on the slide, we’d love to hear from you.</a:t>
            </a:r>
          </a:p>
          <a:p>
            <a:r>
              <a:rPr lang="en-GB" dirty="0"/>
              <a:t>May you know God’s blessing and encouragement as you reach out with the Gospel.</a:t>
            </a:r>
          </a:p>
          <a:p>
            <a:endParaRPr lang="en-GB" dirty="0"/>
          </a:p>
          <a:p>
            <a:r>
              <a:rPr lang="en-GB" b="1" dirty="0"/>
              <a:t>End with prayer.</a:t>
            </a:r>
          </a:p>
        </p:txBody>
      </p:sp>
      <p:sp>
        <p:nvSpPr>
          <p:cNvPr id="4" name="Slide Number Placeholder 3"/>
          <p:cNvSpPr>
            <a:spLocks noGrp="1"/>
          </p:cNvSpPr>
          <p:nvPr>
            <p:ph type="sldNum" sz="quarter" idx="5"/>
          </p:nvPr>
        </p:nvSpPr>
        <p:spPr/>
        <p:txBody>
          <a:bodyPr/>
          <a:lstStyle/>
          <a:p>
            <a:fld id="{8E787EC9-B0A3-4968-8F80-D2805A89A957}" type="slidenum">
              <a:rPr lang="en-US" smtClean="0"/>
              <a:t>25</a:t>
            </a:fld>
            <a:endParaRPr lang="en-US" dirty="0"/>
          </a:p>
        </p:txBody>
      </p:sp>
    </p:spTree>
    <p:extLst>
      <p:ext uri="{BB962C8B-B14F-4D97-AF65-F5344CB8AC3E}">
        <p14:creationId xmlns:p14="http://schemas.microsoft.com/office/powerpoint/2010/main" val="133835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14-15 – the message of repentance and believing in Jesus is followed by our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Jesus calls us to follow him – and part of that calling is to share our faith in Him. This is not an optional extra, but for all Christians.</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3</a:t>
            </a:fld>
            <a:endParaRPr lang="en-GB" dirty="0"/>
          </a:p>
        </p:txBody>
      </p:sp>
    </p:spTree>
    <p:extLst>
      <p:ext uri="{BB962C8B-B14F-4D97-AF65-F5344CB8AC3E}">
        <p14:creationId xmlns:p14="http://schemas.microsoft.com/office/powerpoint/2010/main" val="285212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17-18 – the message of repentance and believing in Jesus is followed by our commission.</a:t>
            </a:r>
          </a:p>
          <a:p>
            <a:endParaRPr lang="en-GB" b="1" dirty="0"/>
          </a:p>
          <a:p>
            <a:r>
              <a:rPr lang="en-GB" dirty="0"/>
              <a:t>We find that the disciples </a:t>
            </a:r>
            <a:r>
              <a:rPr lang="en-GB" b="1" dirty="0"/>
              <a:t>immediately</a:t>
            </a:r>
            <a:r>
              <a:rPr lang="en-GB" dirty="0"/>
              <a:t> (at once) they left their nets.</a:t>
            </a:r>
          </a:p>
          <a:p>
            <a:r>
              <a:rPr lang="en-GB" dirty="0"/>
              <a:t>This then became the new priority for them – they committed their lives to proclaiming the truth of the gospel.</a:t>
            </a:r>
          </a:p>
          <a:p>
            <a:r>
              <a:rPr lang="en-GB" dirty="0"/>
              <a:t>Thus the Church grew as people put their trust in Jesus as Saviour and Lord.</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4</a:t>
            </a:fld>
            <a:endParaRPr lang="en-GB" dirty="0"/>
          </a:p>
        </p:txBody>
      </p:sp>
    </p:spTree>
    <p:extLst>
      <p:ext uri="{BB962C8B-B14F-4D97-AF65-F5344CB8AC3E}">
        <p14:creationId xmlns:p14="http://schemas.microsoft.com/office/powerpoint/2010/main" val="31858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background information.</a:t>
            </a:r>
          </a:p>
          <a:p>
            <a:r>
              <a:rPr lang="en-GB" dirty="0"/>
              <a:t>The verse from John 21 v 6 – ‘Cast your net on the other side of the boat and you will find fish’ – is the foundation to the ‘Casting Your Nets’ initiative. It not only encourages and instructs us to fish (for souls in this context) but also to try different ways and different places to catch them. We need to be proactive in our ‘fishing’ – not passive, just waiting for fish to come to us and jump into the net! Jesus came to ‘seek and save what was lost’ (Luke 19 v 10)</a:t>
            </a:r>
          </a:p>
          <a:p>
            <a:r>
              <a:rPr lang="en-GB" dirty="0"/>
              <a:t>You may want to read these verses and add your own examples to encourage the need to ‘go’ with the gospel.</a:t>
            </a:r>
          </a:p>
          <a:p>
            <a:endParaRPr lang="en-GB" dirty="0"/>
          </a:p>
          <a:p>
            <a:r>
              <a:rPr lang="en-GB" dirty="0"/>
              <a:t>(Photo by kind permission of Andy Godfrey (OUK Evangelist) taken on the Sea of Galilee)</a:t>
            </a:r>
          </a:p>
        </p:txBody>
      </p:sp>
      <p:sp>
        <p:nvSpPr>
          <p:cNvPr id="4" name="Slide Number Placeholder 3"/>
          <p:cNvSpPr>
            <a:spLocks noGrp="1"/>
          </p:cNvSpPr>
          <p:nvPr>
            <p:ph type="sldNum" sz="quarter" idx="5"/>
          </p:nvPr>
        </p:nvSpPr>
        <p:spPr/>
        <p:txBody>
          <a:bodyPr/>
          <a:lstStyle/>
          <a:p>
            <a:fld id="{F3B11DED-FDB9-4ABA-AE11-17D102DA1662}" type="slidenum">
              <a:rPr lang="en-GB" smtClean="0"/>
              <a:t>5</a:t>
            </a:fld>
            <a:endParaRPr lang="en-GB" dirty="0"/>
          </a:p>
        </p:txBody>
      </p:sp>
    </p:spTree>
    <p:extLst>
      <p:ext uri="{BB962C8B-B14F-4D97-AF65-F5344CB8AC3E}">
        <p14:creationId xmlns:p14="http://schemas.microsoft.com/office/powerpoint/2010/main" val="310393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In this presentation we are looking at what can be achieved through reaching out with the gospel.</a:t>
            </a:r>
          </a:p>
          <a:p>
            <a:r>
              <a:rPr lang="en-GB" dirty="0"/>
              <a:t>It is our calling to ‘make the gospel known’, and it is God’s work to bring fruit as He touches people’s hearts and minds by His Holy Spirit.</a:t>
            </a:r>
          </a:p>
          <a:p>
            <a:endParaRPr lang="en-GB" b="1" dirty="0"/>
          </a:p>
          <a:p>
            <a:r>
              <a:rPr lang="en-GB" b="1" dirty="0"/>
              <a:t>Please see pages 39 – 40 in the Outreach UK Evangelism Handbook for this session’s headings.</a:t>
            </a:r>
          </a:p>
          <a:p>
            <a:endParaRPr lang="en-GB" b="1" dirty="0"/>
          </a:p>
          <a:p>
            <a:r>
              <a:rPr lang="en-GB" b="1" dirty="0"/>
              <a:t>Opening question –</a:t>
            </a:r>
          </a:p>
          <a:p>
            <a:r>
              <a:rPr lang="en-GB" b="0" dirty="0"/>
              <a:t>Ask your group – ‘What do you think will be achieved by ‘</a:t>
            </a:r>
            <a:r>
              <a:rPr lang="en-GB" b="1" dirty="0"/>
              <a:t>going</a:t>
            </a:r>
            <a:r>
              <a:rPr lang="en-GB" b="0" dirty="0"/>
              <a:t>’ with the Gospel?</a:t>
            </a:r>
          </a:p>
          <a:p>
            <a:endParaRPr lang="en-GB" dirty="0"/>
          </a:p>
          <a:p>
            <a:r>
              <a:rPr lang="en-GB" dirty="0"/>
              <a:t>We find that there is never a problem with the harvest – as we are reminded by the verse above. It is ‘plentiful’ or abundant. The problem is in the number of workers sent out into the ‘harvest fields’. It is worth noting that the workers are ‘sent out’ – v 38. This is not ‘Come to us and hear the Gospel’, this is ‘Go out’ – taking the Gospel message with you. See also Mark 16 v 15 and Matthew 28 v 19, 20 – and the early Church in Acts.</a:t>
            </a:r>
          </a:p>
        </p:txBody>
      </p:sp>
      <p:sp>
        <p:nvSpPr>
          <p:cNvPr id="4" name="Slide Number Placeholder 3"/>
          <p:cNvSpPr>
            <a:spLocks noGrp="1"/>
          </p:cNvSpPr>
          <p:nvPr>
            <p:ph type="sldNum" sz="quarter" idx="5"/>
          </p:nvPr>
        </p:nvSpPr>
        <p:spPr/>
        <p:txBody>
          <a:bodyPr/>
          <a:lstStyle/>
          <a:p>
            <a:fld id="{38DF4171-6AF8-40B0-ADEA-E7B95EAC7C48}" type="slidenum">
              <a:rPr lang="en-GB" smtClean="0"/>
              <a:t>6</a:t>
            </a:fld>
            <a:endParaRPr lang="en-GB" dirty="0"/>
          </a:p>
        </p:txBody>
      </p:sp>
    </p:spTree>
    <p:extLst>
      <p:ext uri="{BB962C8B-B14F-4D97-AF65-F5344CB8AC3E}">
        <p14:creationId xmlns:p14="http://schemas.microsoft.com/office/powerpoint/2010/main" val="278390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Romans 10 v 13 – 15 </a:t>
            </a:r>
            <a:r>
              <a:rPr lang="en-GB" b="0" dirty="0"/>
              <a:t>– Here is the promise about those who ‘call on the name of the Lord’ – they will be saved. But</a:t>
            </a:r>
            <a:r>
              <a:rPr lang="en-GB" b="0" baseline="0" dirty="0"/>
              <a:t> </a:t>
            </a:r>
            <a:r>
              <a:rPr lang="en-GB" b="0" dirty="0"/>
              <a:t>how can they call – unless they have heard?</a:t>
            </a:r>
          </a:p>
          <a:p>
            <a:endParaRPr lang="en-GB" b="0" dirty="0"/>
          </a:p>
          <a:p>
            <a:r>
              <a:rPr lang="en-GB" b="0" dirty="0"/>
              <a:t>(Romans 10 v 15 [NET version] – ‘How timely is the arrival of those who proclaim good news.’)</a:t>
            </a:r>
          </a:p>
          <a:p>
            <a:endParaRPr lang="en-GB" b="0" dirty="0"/>
          </a:p>
          <a:p>
            <a:r>
              <a:rPr lang="en-GB" b="1" dirty="0"/>
              <a:t>John 4 v 34 </a:t>
            </a:r>
            <a:r>
              <a:rPr lang="en-GB" b="0" dirty="0"/>
              <a:t>– ‘My food’, said Jesus, ‘is to do the will of him who sent me and to finish his work. Do you not say, ‘Four months more and then the harvest, I tell you, open your eyes and look to the fields they are ripe for harvest.’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Jesus was very clear about His focus – but the disciples were more concerned about their own hunger and need for physical food.</a:t>
            </a:r>
          </a:p>
          <a:p>
            <a:endParaRPr lang="en-GB" dirty="0"/>
          </a:p>
        </p:txBody>
      </p:sp>
      <p:sp>
        <p:nvSpPr>
          <p:cNvPr id="4" name="Slide Number Placeholder 3"/>
          <p:cNvSpPr>
            <a:spLocks noGrp="1"/>
          </p:cNvSpPr>
          <p:nvPr>
            <p:ph type="sldNum" sz="quarter" idx="5"/>
          </p:nvPr>
        </p:nvSpPr>
        <p:spPr/>
        <p:txBody>
          <a:bodyPr/>
          <a:lstStyle/>
          <a:p>
            <a:fld id="{38DF4171-6AF8-40B0-ADEA-E7B95EAC7C48}" type="slidenum">
              <a:rPr lang="en-GB" smtClean="0"/>
              <a:t>7</a:t>
            </a:fld>
            <a:endParaRPr lang="en-GB" dirty="0"/>
          </a:p>
        </p:txBody>
      </p:sp>
    </p:spTree>
    <p:extLst>
      <p:ext uri="{BB962C8B-B14F-4D97-AF65-F5344CB8AC3E}">
        <p14:creationId xmlns:p14="http://schemas.microsoft.com/office/powerpoint/2010/main" val="260041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Many in society today know little or nothing of what Christians believe – and much of what they think they know is wrong!</a:t>
            </a:r>
          </a:p>
          <a:p>
            <a:endParaRPr lang="en-GB" dirty="0"/>
          </a:p>
          <a:p>
            <a:r>
              <a:rPr lang="en-GB" dirty="0"/>
              <a:t>The two pictures illustrate the need to ‘raise awareness’.</a:t>
            </a:r>
            <a:r>
              <a:rPr lang="en-GB" baseline="0" dirty="0"/>
              <a:t> The first shows </a:t>
            </a:r>
            <a:r>
              <a:rPr lang="en-GB" dirty="0"/>
              <a:t>the famous poppies display at the Tower of London,</a:t>
            </a:r>
            <a:r>
              <a:rPr lang="en-GB" baseline="0" dirty="0"/>
              <a:t> which </a:t>
            </a:r>
            <a:r>
              <a:rPr lang="en-GB" dirty="0"/>
              <a:t>raised awareness of the thousands who lost their lives in the first world war. The second picture – the Cross – raises awareness of why Jesus died, his sacrificial death for the salvation of sinners – and the empty cross</a:t>
            </a:r>
            <a:r>
              <a:rPr lang="en-GB" baseline="0" dirty="0"/>
              <a:t> proclaims H</a:t>
            </a:r>
            <a:r>
              <a:rPr lang="en-GB" dirty="0"/>
              <a:t>is resurrection. As we go, we can raise awareness of who Jesus is, why he came to die and the implications for each one of us.</a:t>
            </a:r>
          </a:p>
          <a:p>
            <a:endParaRPr lang="en-GB" dirty="0"/>
          </a:p>
          <a:p>
            <a:r>
              <a:rPr lang="en-GB" dirty="0"/>
              <a:t>We can also raise awareness of our local church and what goes on each week.</a:t>
            </a:r>
            <a:r>
              <a:rPr lang="en-GB" baseline="0" dirty="0"/>
              <a:t> </a:t>
            </a:r>
            <a:r>
              <a:rPr lang="en-GB" dirty="0"/>
              <a:t>You may run clubs for the young and elderly, or Bible study groups, or support for young mums and dads – we can tell those we meet what our church does.</a:t>
            </a:r>
            <a:r>
              <a:rPr lang="en-GB" baseline="0" dirty="0"/>
              <a:t> </a:t>
            </a:r>
            <a:r>
              <a:rPr lang="en-GB" dirty="0"/>
              <a:t>However, we mustn’t turn our evangelism into just a ‘come to us’ message – it’s Jesus who people need to meet first and foremost,</a:t>
            </a:r>
            <a:r>
              <a:rPr lang="en-GB" baseline="0" dirty="0"/>
              <a:t> though </a:t>
            </a:r>
            <a:r>
              <a:rPr lang="en-GB" dirty="0"/>
              <a:t>our groups might help in that.</a:t>
            </a:r>
          </a:p>
          <a:p>
            <a:endParaRPr lang="en-GB" dirty="0"/>
          </a:p>
          <a:p>
            <a:r>
              <a:rPr lang="en-GB" dirty="0"/>
              <a:t>People around the disciples knew that things were changing – the world was being turned upside down (or the right way up!).</a:t>
            </a:r>
            <a:r>
              <a:rPr lang="en-GB" baseline="0" dirty="0"/>
              <a:t> See </a:t>
            </a:r>
            <a:r>
              <a:rPr lang="en-GB" dirty="0"/>
              <a:t>Acts 17 v 6 – ‘</a:t>
            </a:r>
            <a:r>
              <a:rPr lang="en-GB" b="1" dirty="0"/>
              <a:t>These men who have turned the world upside down, have now come here’ </a:t>
            </a:r>
            <a:r>
              <a:rPr lang="en-GB" b="0" dirty="0"/>
              <a:t>(ESV).</a:t>
            </a:r>
          </a:p>
          <a:p>
            <a:endParaRPr lang="en-GB" b="0" dirty="0"/>
          </a:p>
          <a:p>
            <a:r>
              <a:rPr lang="en-GB" b="0" dirty="0"/>
              <a:t>Acts 6 v 7 – ‘So the word of God spread. The number of disciples in Jerusalem increased rapidly, and a large number of priests became obedient to the faith.’</a:t>
            </a:r>
          </a:p>
        </p:txBody>
      </p:sp>
      <p:sp>
        <p:nvSpPr>
          <p:cNvPr id="4" name="Slide Number Placeholder 3"/>
          <p:cNvSpPr>
            <a:spLocks noGrp="1"/>
          </p:cNvSpPr>
          <p:nvPr>
            <p:ph type="sldNum" sz="quarter" idx="5"/>
          </p:nvPr>
        </p:nvSpPr>
        <p:spPr/>
        <p:txBody>
          <a:bodyPr/>
          <a:lstStyle/>
          <a:p>
            <a:fld id="{38DF4171-6AF8-40B0-ADEA-E7B95EAC7C48}" type="slidenum">
              <a:rPr lang="en-GB" smtClean="0"/>
              <a:t>8</a:t>
            </a:fld>
            <a:endParaRPr lang="en-GB" dirty="0"/>
          </a:p>
        </p:txBody>
      </p:sp>
    </p:spTree>
    <p:extLst>
      <p:ext uri="{BB962C8B-B14F-4D97-AF65-F5344CB8AC3E}">
        <p14:creationId xmlns:p14="http://schemas.microsoft.com/office/powerpoint/2010/main" val="4992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Church has lost trust in many areas – and</a:t>
            </a:r>
            <a:r>
              <a:rPr lang="en-GB" baseline="0" dirty="0"/>
              <a:t> consequently so </a:t>
            </a:r>
            <a:r>
              <a:rPr lang="en-GB" dirty="0"/>
              <a:t>has Christianity, but by going out and meeting people where they are we can build relationships</a:t>
            </a:r>
            <a:r>
              <a:rPr lang="en-GB" baseline="0" dirty="0"/>
              <a:t> – </a:t>
            </a:r>
            <a:r>
              <a:rPr lang="en-GB" dirty="0"/>
              <a:t>bridges of credibility and trust.</a:t>
            </a:r>
          </a:p>
          <a:p>
            <a:endParaRPr lang="en-GB" dirty="0"/>
          </a:p>
          <a:p>
            <a:r>
              <a:rPr lang="en-GB" dirty="0"/>
              <a:t>Who do we know who now trusts the Gospel message as</a:t>
            </a:r>
            <a:r>
              <a:rPr lang="en-GB" baseline="0" dirty="0"/>
              <a:t> a result of building </a:t>
            </a:r>
            <a:r>
              <a:rPr lang="en-GB" dirty="0"/>
              <a:t>a relationship with them? Sharing our lives with demonstrations of trust and credibility lays a foundation for the Gospel.</a:t>
            </a:r>
          </a:p>
          <a:p>
            <a:endParaRPr lang="en-GB" dirty="0"/>
          </a:p>
          <a:p>
            <a:r>
              <a:rPr lang="en-GB" dirty="0"/>
              <a:t>Over 80% of people who become Christians do so after a Christian has built a relationship of trust with them,</a:t>
            </a:r>
            <a:r>
              <a:rPr lang="en-GB" baseline="0" dirty="0"/>
              <a:t> according to </a:t>
            </a:r>
            <a:r>
              <a:rPr lang="en-GB" dirty="0"/>
              <a:t>Luis Palau campaign director Dan Owens.</a:t>
            </a:r>
          </a:p>
          <a:p>
            <a:endParaRPr lang="en-GB" dirty="0"/>
          </a:p>
          <a:p>
            <a:r>
              <a:rPr lang="en-GB" b="1" dirty="0"/>
              <a:t>Matthew 5 v  14 - 16 </a:t>
            </a:r>
            <a:r>
              <a:rPr lang="en-GB" dirty="0"/>
              <a:t>– ‘You are the light 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a:t>
            </a:r>
          </a:p>
          <a:p>
            <a:endParaRPr lang="en-GB" dirty="0"/>
          </a:p>
          <a:p>
            <a:r>
              <a:rPr lang="en-GB" dirty="0"/>
              <a:t>As we build trust with others, so they begin to trust our</a:t>
            </a:r>
            <a:r>
              <a:rPr lang="en-GB" baseline="0" dirty="0"/>
              <a:t> message – and then </a:t>
            </a:r>
            <a:r>
              <a:rPr lang="en-GB" dirty="0"/>
              <a:t>God himself,</a:t>
            </a:r>
            <a:r>
              <a:rPr lang="en-GB" baseline="0" dirty="0"/>
              <a:t> </a:t>
            </a:r>
            <a:r>
              <a:rPr lang="en-GB" dirty="0"/>
              <a:t>which is much more important!</a:t>
            </a:r>
          </a:p>
        </p:txBody>
      </p:sp>
      <p:sp>
        <p:nvSpPr>
          <p:cNvPr id="4" name="Slide Number Placeholder 3"/>
          <p:cNvSpPr>
            <a:spLocks noGrp="1"/>
          </p:cNvSpPr>
          <p:nvPr>
            <p:ph type="sldNum" sz="quarter" idx="5"/>
          </p:nvPr>
        </p:nvSpPr>
        <p:spPr/>
        <p:txBody>
          <a:bodyPr/>
          <a:lstStyle/>
          <a:p>
            <a:fld id="{38DF4171-6AF8-40B0-ADEA-E7B95EAC7C48}" type="slidenum">
              <a:rPr lang="en-GB" smtClean="0"/>
              <a:t>9</a:t>
            </a:fld>
            <a:endParaRPr lang="en-GB" dirty="0"/>
          </a:p>
        </p:txBody>
      </p:sp>
    </p:spTree>
    <p:extLst>
      <p:ext uri="{BB962C8B-B14F-4D97-AF65-F5344CB8AC3E}">
        <p14:creationId xmlns:p14="http://schemas.microsoft.com/office/powerpoint/2010/main" val="259580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6D5F5F8-6C9D-4B56-BB2F-AA477F8A274C}"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DB0BC426-25C4-4E66-8DBA-063700B13F50}" type="slidenum">
              <a:rPr lang="en-GB" altLang="en-US" smtClean="0"/>
              <a:pPr/>
              <a:t>‹#›</a:t>
            </a:fld>
            <a:endParaRPr lang="en-GB" alt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98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39119A6C-014C-4D56-81E2-8EAE6F7B190C}" type="datetimeFigureOut">
              <a:rPr lang="en-GB" smtClean="0"/>
              <a:pPr>
                <a:defRPr/>
              </a:pPr>
              <a:t>21/10/2020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7E952A7F-796C-4AA8-B937-7DB32D99042D}" type="slidenum">
              <a:rPr lang="en-GB" altLang="en-US" smtClean="0"/>
              <a:pPr/>
              <a:t>‹#›</a:t>
            </a:fld>
            <a:endParaRPr lang="en-GB" altLang="en-US" dirty="0"/>
          </a:p>
        </p:txBody>
      </p:sp>
    </p:spTree>
    <p:extLst>
      <p:ext uri="{BB962C8B-B14F-4D97-AF65-F5344CB8AC3E}">
        <p14:creationId xmlns:p14="http://schemas.microsoft.com/office/powerpoint/2010/main" val="298619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8046AE9-6E86-4049-9EF7-E3CA2DF9945E}"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B482DE76-2542-4A79-BCAC-C1D07C8C0CE3}" type="slidenum">
              <a:rPr lang="en-GB" altLang="en-US" smtClean="0"/>
              <a:pPr/>
              <a:t>‹#›</a:t>
            </a:fld>
            <a:endParaRPr lang="en-GB" altLang="en-US" dirty="0"/>
          </a:p>
        </p:txBody>
      </p:sp>
    </p:spTree>
    <p:extLst>
      <p:ext uri="{BB962C8B-B14F-4D97-AF65-F5344CB8AC3E}">
        <p14:creationId xmlns:p14="http://schemas.microsoft.com/office/powerpoint/2010/main" val="385624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B75B2B-6149-4208-A221-FE8F4A86D625}"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2E3F87E5-396E-4C4A-9759-6921295054D8}" type="slidenum">
              <a:rPr lang="en-GB" altLang="en-US" smtClean="0"/>
              <a:pPr/>
              <a:t>‹#›</a:t>
            </a:fld>
            <a:endParaRPr lang="en-GB" alt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45165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119A6C-014C-4D56-81E2-8EAE6F7B190C}"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7E952A7F-796C-4AA8-B937-7DB32D99042D}" type="slidenum">
              <a:rPr lang="en-GB" altLang="en-US" smtClean="0"/>
              <a:pPr/>
              <a:t>‹#›</a:t>
            </a:fld>
            <a:endParaRPr lang="en-GB" altLang="en-US" dirty="0"/>
          </a:p>
        </p:txBody>
      </p:sp>
    </p:spTree>
    <p:extLst>
      <p:ext uri="{BB962C8B-B14F-4D97-AF65-F5344CB8AC3E}">
        <p14:creationId xmlns:p14="http://schemas.microsoft.com/office/powerpoint/2010/main" val="196819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119A6C-014C-4D56-81E2-8EAE6F7B190C}"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7E952A7F-796C-4AA8-B937-7DB32D99042D}" type="slidenum">
              <a:rPr lang="en-GB" altLang="en-US" smtClean="0"/>
              <a:pPr/>
              <a:t>‹#›</a:t>
            </a:fld>
            <a:endParaRPr lang="en-GB" alt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492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119A6C-014C-4D56-81E2-8EAE6F7B190C}"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7E952A7F-796C-4AA8-B937-7DB32D99042D}" type="slidenum">
              <a:rPr lang="en-GB" altLang="en-US" smtClean="0"/>
              <a:pPr/>
              <a:t>‹#›</a:t>
            </a:fld>
            <a:endParaRPr lang="en-GB" altLang="en-US" dirty="0"/>
          </a:p>
        </p:txBody>
      </p:sp>
    </p:spTree>
    <p:extLst>
      <p:ext uri="{BB962C8B-B14F-4D97-AF65-F5344CB8AC3E}">
        <p14:creationId xmlns:p14="http://schemas.microsoft.com/office/powerpoint/2010/main" val="276623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7215CEB-DE1B-41BD-83C6-6448AD0DA780}"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D6E77D3C-F1DF-4D85-8C97-057317F9E421}" type="slidenum">
              <a:rPr lang="en-GB" altLang="en-US" smtClean="0"/>
              <a:pPr/>
              <a:t>‹#›</a:t>
            </a:fld>
            <a:endParaRPr lang="en-GB" altLang="en-US" dirty="0"/>
          </a:p>
        </p:txBody>
      </p:sp>
    </p:spTree>
    <p:extLst>
      <p:ext uri="{BB962C8B-B14F-4D97-AF65-F5344CB8AC3E}">
        <p14:creationId xmlns:p14="http://schemas.microsoft.com/office/powerpoint/2010/main" val="371684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A9B1CB-D240-466C-8F8F-A1F54356A99A}"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2A585B5A-3E3C-4DAA-81B2-6AF69489709A}" type="slidenum">
              <a:rPr lang="en-GB" altLang="en-US" smtClean="0"/>
              <a:pPr/>
              <a:t>‹#›</a:t>
            </a:fld>
            <a:endParaRPr lang="en-GB" altLang="en-US" dirty="0"/>
          </a:p>
        </p:txBody>
      </p:sp>
    </p:spTree>
    <p:extLst>
      <p:ext uri="{BB962C8B-B14F-4D97-AF65-F5344CB8AC3E}">
        <p14:creationId xmlns:p14="http://schemas.microsoft.com/office/powerpoint/2010/main" val="293829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8130B25-1BAB-4C58-9417-A8ADCEF7C452}"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5596E9F3-B213-47F9-B70A-48A707964A6D}" type="slidenum">
              <a:rPr lang="en-GB" altLang="en-US" smtClean="0"/>
              <a:pPr/>
              <a:t>‹#›</a:t>
            </a:fld>
            <a:endParaRPr lang="en-GB" altLang="en-US" dirty="0"/>
          </a:p>
        </p:txBody>
      </p:sp>
    </p:spTree>
    <p:extLst>
      <p:ext uri="{BB962C8B-B14F-4D97-AF65-F5344CB8AC3E}">
        <p14:creationId xmlns:p14="http://schemas.microsoft.com/office/powerpoint/2010/main" val="31206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22A9D6-A36C-466A-AA09-C46A83C2121B}" type="datetimeFigureOut">
              <a:rPr lang="en-GB" smtClean="0"/>
              <a:pPr>
                <a:defRPr/>
              </a:pPr>
              <a:t>21/10/2020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2F24D269-AEEC-4D17-89C1-EE18B83CDDE3}" type="slidenum">
              <a:rPr lang="en-GB" altLang="en-US" smtClean="0"/>
              <a:pPr/>
              <a:t>‹#›</a:t>
            </a:fld>
            <a:endParaRPr lang="en-GB" altLang="en-US" dirty="0"/>
          </a:p>
        </p:txBody>
      </p:sp>
    </p:spTree>
    <p:extLst>
      <p:ext uri="{BB962C8B-B14F-4D97-AF65-F5344CB8AC3E}">
        <p14:creationId xmlns:p14="http://schemas.microsoft.com/office/powerpoint/2010/main" val="34047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5F83381-E9D8-4D78-BBE1-96C2EF94FB1E}" type="datetimeFigureOut">
              <a:rPr lang="en-GB" smtClean="0"/>
              <a:pPr>
                <a:defRPr/>
              </a:pPr>
              <a:t>21/10/2020</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C43F8BCA-FFB7-43BE-94C6-036911932910}" type="slidenum">
              <a:rPr lang="en-GB" altLang="en-US" smtClean="0"/>
              <a:pPr/>
              <a:t>‹#›</a:t>
            </a:fld>
            <a:endParaRPr lang="en-GB" altLang="en-US" dirty="0"/>
          </a:p>
        </p:txBody>
      </p:sp>
    </p:spTree>
    <p:extLst>
      <p:ext uri="{BB962C8B-B14F-4D97-AF65-F5344CB8AC3E}">
        <p14:creationId xmlns:p14="http://schemas.microsoft.com/office/powerpoint/2010/main" val="31381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D1B0B4D-19AA-41F4-8D95-C7B81192563C}" type="datetimeFigureOut">
              <a:rPr lang="en-GB" smtClean="0"/>
              <a:pPr>
                <a:defRPr/>
              </a:pPr>
              <a:t>21/10/2020</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3520DB5B-CCB3-4DC7-AB41-512FD8216E10}" type="slidenum">
              <a:rPr lang="en-GB" altLang="en-US" smtClean="0"/>
              <a:pPr/>
              <a:t>‹#›</a:t>
            </a:fld>
            <a:endParaRPr lang="en-GB" altLang="en-US" dirty="0"/>
          </a:p>
        </p:txBody>
      </p:sp>
    </p:spTree>
    <p:extLst>
      <p:ext uri="{BB962C8B-B14F-4D97-AF65-F5344CB8AC3E}">
        <p14:creationId xmlns:p14="http://schemas.microsoft.com/office/powerpoint/2010/main" val="416763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D704205-7271-40D2-93BF-4BC8AB479C51}" type="datetimeFigureOut">
              <a:rPr lang="en-GB" smtClean="0"/>
              <a:pPr>
                <a:defRPr/>
              </a:pPr>
              <a:t>21/10/2020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13719AAC-43B2-4106-9AF9-A63D9D1BF5FA}" type="slidenum">
              <a:rPr lang="en-GB" altLang="en-US" smtClean="0"/>
              <a:pPr/>
              <a:t>‹#›</a:t>
            </a:fld>
            <a:endParaRPr lang="en-GB" altLang="en-US" dirty="0"/>
          </a:p>
        </p:txBody>
      </p:sp>
    </p:spTree>
    <p:extLst>
      <p:ext uri="{BB962C8B-B14F-4D97-AF65-F5344CB8AC3E}">
        <p14:creationId xmlns:p14="http://schemas.microsoft.com/office/powerpoint/2010/main" val="10137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DFE146-3D0F-43F0-BB8E-81CE4C967C0B}" type="datetimeFigureOut">
              <a:rPr lang="en-GB" smtClean="0"/>
              <a:pPr>
                <a:defRPr/>
              </a:pPr>
              <a:t>21/10/2020</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85CA9AAF-0E70-4ADB-9BB0-039D0837063F}" type="slidenum">
              <a:rPr lang="en-GB" altLang="en-US" smtClean="0"/>
              <a:pPr/>
              <a:t>‹#›</a:t>
            </a:fld>
            <a:endParaRPr lang="en-GB" altLang="en-US" dirty="0"/>
          </a:p>
        </p:txBody>
      </p:sp>
    </p:spTree>
    <p:extLst>
      <p:ext uri="{BB962C8B-B14F-4D97-AF65-F5344CB8AC3E}">
        <p14:creationId xmlns:p14="http://schemas.microsoft.com/office/powerpoint/2010/main" val="139978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6AACD0-1A2D-44F4-96DD-6C4B1DC5FCED}" type="datetimeFigureOut">
              <a:rPr lang="en-GB" smtClean="0"/>
              <a:pPr>
                <a:defRPr/>
              </a:pPr>
              <a:t>21/10/2020</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DD8B1D74-D13E-47BC-B94B-7114A1D168B0}" type="slidenum">
              <a:rPr lang="en-GB" altLang="en-US" smtClean="0"/>
              <a:pPr/>
              <a:t>‹#›</a:t>
            </a:fld>
            <a:endParaRPr lang="en-GB" altLang="en-US" dirty="0"/>
          </a:p>
        </p:txBody>
      </p:sp>
    </p:spTree>
    <p:extLst>
      <p:ext uri="{BB962C8B-B14F-4D97-AF65-F5344CB8AC3E}">
        <p14:creationId xmlns:p14="http://schemas.microsoft.com/office/powerpoint/2010/main" val="17981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281E36B-D8D0-47D7-9A09-659ADCCF8295}" type="datetimeFigureOut">
              <a:rPr lang="en-GB" smtClean="0"/>
              <a:pPr>
                <a:defRPr/>
              </a:pPr>
              <a:t>21/10/2020</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206DDA17-F7A8-4208-85F8-69DB42798862}" type="slidenum">
              <a:rPr lang="en-GB" altLang="en-US" smtClean="0"/>
              <a:pPr/>
              <a:t>‹#›</a:t>
            </a:fld>
            <a:endParaRPr lang="en-GB" altLang="en-US" dirty="0"/>
          </a:p>
        </p:txBody>
      </p:sp>
    </p:spTree>
    <p:extLst>
      <p:ext uri="{BB962C8B-B14F-4D97-AF65-F5344CB8AC3E}">
        <p14:creationId xmlns:p14="http://schemas.microsoft.com/office/powerpoint/2010/main" val="27345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9119A6C-014C-4D56-81E2-8EAE6F7B190C}" type="datetimeFigureOut">
              <a:rPr lang="en-GB" smtClean="0"/>
              <a:pPr>
                <a:defRPr/>
              </a:pPr>
              <a:t>21/10/2020</a:t>
            </a:fld>
            <a:endParaRPr lang="en-GB"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GB"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E952A7F-796C-4AA8-B937-7DB32D99042D}" type="slidenum">
              <a:rPr lang="en-GB" altLang="en-US" smtClean="0"/>
              <a:pPr/>
              <a:t>‹#›</a:t>
            </a:fld>
            <a:endParaRPr lang="en-GB" altLang="en-US" dirty="0"/>
          </a:p>
        </p:txBody>
      </p:sp>
    </p:spTree>
    <p:extLst>
      <p:ext uri="{BB962C8B-B14F-4D97-AF65-F5344CB8AC3E}">
        <p14:creationId xmlns:p14="http://schemas.microsoft.com/office/powerpoint/2010/main" val="3481272712"/>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2%20corinthians%205&amp;version=NIV#fen-NIV-28895a"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69307-E630-4872-96AF-ABA20CED7867}"/>
              </a:ext>
            </a:extLst>
          </p:cNvPr>
          <p:cNvSpPr txBox="1"/>
          <p:nvPr/>
        </p:nvSpPr>
        <p:spPr>
          <a:xfrm>
            <a:off x="1828798" y="4508000"/>
            <a:ext cx="8534400" cy="1754326"/>
          </a:xfrm>
          <a:prstGeom prst="rect">
            <a:avLst/>
          </a:prstGeom>
          <a:noFill/>
        </p:spPr>
        <p:txBody>
          <a:bodyPr wrap="square" rtlCol="0">
            <a:spAutoFit/>
          </a:bodyPr>
          <a:lstStyle/>
          <a:p>
            <a:pPr algn="ctr"/>
            <a:r>
              <a:rPr lang="en-GB" sz="5400" dirty="0">
                <a:latin typeface="Arial" panose="020B0604020202020204" pitchFamily="34" charset="0"/>
                <a:cs typeface="Arial" panose="020B0604020202020204" pitchFamily="34" charset="0"/>
              </a:rPr>
              <a:t>Evangelism made easy for</a:t>
            </a:r>
          </a:p>
          <a:p>
            <a:pPr algn="ctr"/>
            <a:r>
              <a:rPr lang="en-GB" sz="5400" dirty="0">
                <a:latin typeface="Arial" panose="020B0604020202020204" pitchFamily="34" charset="0"/>
                <a:cs typeface="Arial" panose="020B0604020202020204" pitchFamily="34" charset="0"/>
              </a:rPr>
              <a:t> everyone </a:t>
            </a:r>
          </a:p>
        </p:txBody>
      </p:sp>
      <p:pic>
        <p:nvPicPr>
          <p:cNvPr id="4" name="Picture 1">
            <a:extLst>
              <a:ext uri="{FF2B5EF4-FFF2-40B4-BE49-F238E27FC236}">
                <a16:creationId xmlns:a16="http://schemas.microsoft.com/office/drawing/2014/main" id="{1363A176-1A87-4363-A869-74071EE5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22" y="234545"/>
            <a:ext cx="6758553" cy="41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Trevor\AppData\Local\Microsoft\Windows\Temporary Internet Files\Content.IE5\NGLSH5QF\praiseHi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98" y="1766453"/>
            <a:ext cx="6569601" cy="48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88F08EF-F20D-42CB-9F34-CA59DA3B5026}"/>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BF8837AB-8084-4012-9AF9-0B83E5BE3A59}"/>
              </a:ext>
            </a:extLst>
          </p:cNvPr>
          <p:cNvSpPr txBox="1"/>
          <p:nvPr/>
        </p:nvSpPr>
        <p:spPr>
          <a:xfrm>
            <a:off x="2028299" y="267257"/>
            <a:ext cx="9039279"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Jesus is Honoured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063" y="2151727"/>
            <a:ext cx="6862167" cy="2554545"/>
          </a:xfrm>
          <a:prstGeom prst="rect">
            <a:avLst/>
          </a:prstGeom>
          <a:noFill/>
          <a:ln>
            <a:noFill/>
          </a:ln>
        </p:spPr>
        <p:txBody>
          <a:bodyPr wrap="square">
            <a:spAutoFit/>
          </a:bodyPr>
          <a:lstStyle/>
          <a:p>
            <a:pPr fontAlgn="auto">
              <a:spcBef>
                <a:spcPts val="0"/>
              </a:spcBef>
              <a:spcAft>
                <a:spcPts val="0"/>
              </a:spcAft>
              <a:defRPr/>
            </a:pPr>
            <a:r>
              <a:rPr lang="en-GB" sz="4000" b="1" dirty="0">
                <a:solidFill>
                  <a:srgbClr val="FFFF00"/>
                </a:solidFill>
                <a:latin typeface="Arial Black" panose="020B0A04020102020204" pitchFamily="34" charset="0"/>
              </a:rPr>
              <a:t>John 8 v 32:</a:t>
            </a:r>
            <a:endParaRPr lang="en-GB" sz="4000" b="1" dirty="0">
              <a:latin typeface="Arial Black" panose="020B0A04020102020204" pitchFamily="34" charset="0"/>
            </a:endParaRPr>
          </a:p>
          <a:p>
            <a:pPr fontAlgn="auto">
              <a:spcBef>
                <a:spcPts val="0"/>
              </a:spcBef>
              <a:spcAft>
                <a:spcPts val="0"/>
              </a:spcAft>
              <a:defRPr/>
            </a:pPr>
            <a:r>
              <a:rPr lang="en-GB" sz="4000" b="1" dirty="0">
                <a:latin typeface="Arial Black" panose="020B0A04020102020204" pitchFamily="34" charset="0"/>
              </a:rPr>
              <a:t>‘Then you will know</a:t>
            </a:r>
          </a:p>
          <a:p>
            <a:pPr fontAlgn="auto">
              <a:spcBef>
                <a:spcPts val="0"/>
              </a:spcBef>
              <a:spcAft>
                <a:spcPts val="0"/>
              </a:spcAft>
              <a:defRPr/>
            </a:pPr>
            <a:r>
              <a:rPr lang="en-GB" sz="4000" b="1" dirty="0">
                <a:latin typeface="Arial Black" panose="020B0A04020102020204" pitchFamily="34" charset="0"/>
              </a:rPr>
              <a:t>the truth, and the truth will set you free.’</a:t>
            </a:r>
          </a:p>
        </p:txBody>
      </p:sp>
      <p:pic>
        <p:nvPicPr>
          <p:cNvPr id="7" name="Picture 6">
            <a:extLst>
              <a:ext uri="{FF2B5EF4-FFF2-40B4-BE49-F238E27FC236}">
                <a16:creationId xmlns:a16="http://schemas.microsoft.com/office/drawing/2014/main" id="{525FD81D-68DD-4B31-BB72-49D3357D5663}"/>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sp>
        <p:nvSpPr>
          <p:cNvPr id="9" name="TextBox 8">
            <a:extLst>
              <a:ext uri="{FF2B5EF4-FFF2-40B4-BE49-F238E27FC236}">
                <a16:creationId xmlns:a16="http://schemas.microsoft.com/office/drawing/2014/main" id="{5B904E42-D7FB-40E7-B7CF-EC8A2353A450}"/>
              </a:ext>
            </a:extLst>
          </p:cNvPr>
          <p:cNvSpPr txBox="1"/>
          <p:nvPr/>
        </p:nvSpPr>
        <p:spPr>
          <a:xfrm>
            <a:off x="1733550" y="447557"/>
            <a:ext cx="9493150"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Cults are Countered</a:t>
            </a:r>
          </a:p>
        </p:txBody>
      </p:sp>
      <p:pic>
        <p:nvPicPr>
          <p:cNvPr id="4098" name="Picture 2" descr="Faith Viewpoint: The gift of freedom | The Westmorland Gazette">
            <a:extLst>
              <a:ext uri="{FF2B5EF4-FFF2-40B4-BE49-F238E27FC236}">
                <a16:creationId xmlns:a16="http://schemas.microsoft.com/office/drawing/2014/main" id="{2BDD9AAC-1ECF-4AAD-B5B3-DAE31C78B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230" y="1978593"/>
            <a:ext cx="4659707" cy="3521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8843" y="5813290"/>
            <a:ext cx="6614311" cy="769441"/>
          </a:xfrm>
          <a:prstGeom prst="rect">
            <a:avLst/>
          </a:prstGeom>
          <a:noFill/>
          <a:ln>
            <a:noFill/>
          </a:ln>
        </p:spPr>
        <p:txBody>
          <a:bodyPr wrap="none">
            <a:spAutoFit/>
          </a:bodyPr>
          <a:lstStyle/>
          <a:p>
            <a:pPr algn="ctr" fontAlgn="auto">
              <a:spcBef>
                <a:spcPts val="0"/>
              </a:spcBef>
              <a:spcAft>
                <a:spcPts val="0"/>
              </a:spcAft>
              <a:defRPr/>
            </a:pPr>
            <a:r>
              <a:rPr lang="en-US" sz="4400" b="1" spc="300" dirty="0">
                <a:ln w="11430" cmpd="sng">
                  <a:solidFill>
                    <a:schemeClr val="accent1">
                      <a:tint val="10000"/>
                    </a:schemeClr>
                  </a:solidFill>
                  <a:prstDash val="solid"/>
                  <a:miter lim="800000"/>
                </a:ln>
                <a:effectLst>
                  <a:glow rad="45500">
                    <a:schemeClr val="accent1">
                      <a:satMod val="220000"/>
                      <a:alpha val="35000"/>
                    </a:schemeClr>
                  </a:glow>
                </a:effectLst>
                <a:latin typeface="Arial Black" panose="020B0A04020102020204" pitchFamily="34" charset="0"/>
              </a:rPr>
              <a:t>“No one's told me”</a:t>
            </a:r>
          </a:p>
        </p:txBody>
      </p:sp>
      <p:pic>
        <p:nvPicPr>
          <p:cNvPr id="23555" name="Picture 2" descr="C:\Users\Trevor\AppData\Local\Microsoft\Windows\Temporary Internet Files\Content.IE5\LBOF6OPI\No-Excuses-SignBoard-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66" y="1492601"/>
            <a:ext cx="3931205" cy="39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E65D139-9B86-44BB-9B00-4A19811D8C16}"/>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6" name="TextBox 5">
            <a:extLst>
              <a:ext uri="{FF2B5EF4-FFF2-40B4-BE49-F238E27FC236}">
                <a16:creationId xmlns:a16="http://schemas.microsoft.com/office/drawing/2014/main" id="{A74F07E9-A99E-4130-B9BA-0BD969EC8F6D}"/>
              </a:ext>
            </a:extLst>
          </p:cNvPr>
          <p:cNvSpPr txBox="1"/>
          <p:nvPr/>
        </p:nvSpPr>
        <p:spPr>
          <a:xfrm>
            <a:off x="982704" y="350549"/>
            <a:ext cx="10226591"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Excuses are Eliminated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988A5-E24C-4F6E-A3EF-3697E544767F}"/>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E177381C-F838-40F0-8DE1-6CB6874A8861}"/>
              </a:ext>
            </a:extLst>
          </p:cNvPr>
          <p:cNvSpPr txBox="1"/>
          <p:nvPr/>
        </p:nvSpPr>
        <p:spPr>
          <a:xfrm>
            <a:off x="1786913" y="283136"/>
            <a:ext cx="9584232"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Seekers are Sought</a:t>
            </a:r>
          </a:p>
        </p:txBody>
      </p:sp>
      <p:sp>
        <p:nvSpPr>
          <p:cNvPr id="2" name="TextBox 1">
            <a:extLst>
              <a:ext uri="{FF2B5EF4-FFF2-40B4-BE49-F238E27FC236}">
                <a16:creationId xmlns:a16="http://schemas.microsoft.com/office/drawing/2014/main" id="{F0BE5C81-79E9-46A3-A9F7-6FECBB240874}"/>
              </a:ext>
            </a:extLst>
          </p:cNvPr>
          <p:cNvSpPr txBox="1"/>
          <p:nvPr/>
        </p:nvSpPr>
        <p:spPr>
          <a:xfrm>
            <a:off x="555202" y="1308768"/>
            <a:ext cx="5399220" cy="1384995"/>
          </a:xfrm>
          <a:prstGeom prst="rect">
            <a:avLst/>
          </a:prstGeom>
          <a:noFill/>
        </p:spPr>
        <p:txBody>
          <a:bodyPr wrap="square" rtlCol="0">
            <a:spAutoFit/>
          </a:bodyPr>
          <a:lstStyle/>
          <a:p>
            <a:r>
              <a:rPr lang="en-GB" sz="2800" dirty="0">
                <a:latin typeface="Arial Black" panose="020B0A04020102020204" pitchFamily="34" charset="0"/>
              </a:rPr>
              <a:t>Luke 19 v 10:</a:t>
            </a:r>
          </a:p>
          <a:p>
            <a:r>
              <a:rPr lang="en-GB" sz="2800" dirty="0">
                <a:latin typeface="Arial Black" panose="020B0A04020102020204" pitchFamily="34" charset="0"/>
              </a:rPr>
              <a:t>“The Son of man came to seek and save the lost.”</a:t>
            </a:r>
          </a:p>
        </p:txBody>
      </p:sp>
      <p:pic>
        <p:nvPicPr>
          <p:cNvPr id="1026" name="Picture 2" descr="The Son of Man came to seek and to save the lost…” | Dr Ken Baker">
            <a:extLst>
              <a:ext uri="{FF2B5EF4-FFF2-40B4-BE49-F238E27FC236}">
                <a16:creationId xmlns:a16="http://schemas.microsoft.com/office/drawing/2014/main" id="{FEC5F512-49B9-44FC-B767-D21962013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750" y="1742189"/>
            <a:ext cx="5069650" cy="3373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C3AED9-5D73-49E6-92CB-96A645EA5787}"/>
              </a:ext>
            </a:extLst>
          </p:cNvPr>
          <p:cNvSpPr txBox="1"/>
          <p:nvPr/>
        </p:nvSpPr>
        <p:spPr>
          <a:xfrm>
            <a:off x="555202" y="3035434"/>
            <a:ext cx="6301548" cy="3539430"/>
          </a:xfrm>
          <a:prstGeom prst="rect">
            <a:avLst/>
          </a:prstGeom>
          <a:noFill/>
        </p:spPr>
        <p:txBody>
          <a:bodyPr wrap="square" rtlCol="0">
            <a:spAutoFit/>
          </a:bodyPr>
          <a:lstStyle/>
          <a:p>
            <a:r>
              <a:rPr lang="en-GB" sz="2800" dirty="0">
                <a:latin typeface="Arial Black" panose="020B0A04020102020204" pitchFamily="34" charset="0"/>
              </a:rPr>
              <a:t>1 Peter 3 v 15:</a:t>
            </a:r>
          </a:p>
          <a:p>
            <a:r>
              <a:rPr lang="en-GB" sz="2800" dirty="0">
                <a:latin typeface="Arial Black" panose="020B0A04020102020204" pitchFamily="34" charset="0"/>
              </a:rPr>
              <a:t>‘But in your hearts set apart Christ as Lord. Always be prepared to give an answer to everyone who asks you to give the reason for the hope that you have. But do this with gentleness and respect.’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389" y="5729901"/>
            <a:ext cx="6509026" cy="769441"/>
          </a:xfrm>
          <a:prstGeom prst="rect">
            <a:avLst/>
          </a:prstGeom>
          <a:noFill/>
          <a:ln>
            <a:noFill/>
          </a:ln>
        </p:spPr>
        <p:txBody>
          <a:bodyPr wrap="none">
            <a:spAutoFit/>
          </a:bodyPr>
          <a:lstStyle/>
          <a:p>
            <a:pPr algn="ctr" fontAlgn="auto">
              <a:spcBef>
                <a:spcPts val="0"/>
              </a:spcBef>
              <a:spcAft>
                <a:spcPts val="0"/>
              </a:spcAft>
              <a:defRPr/>
            </a:pPr>
            <a:r>
              <a:rPr lang="en-US" sz="4400" b="1" spc="300" dirty="0">
                <a:ln w="11430" cmpd="sng">
                  <a:solidFill>
                    <a:schemeClr val="accent1">
                      <a:tint val="10000"/>
                    </a:schemeClr>
                  </a:solidFill>
                  <a:prstDash val="solid"/>
                  <a:miter lim="800000"/>
                </a:ln>
                <a:solidFill>
                  <a:schemeClr val="tx2">
                    <a:lumMod val="20000"/>
                    <a:lumOff val="80000"/>
                  </a:schemeClr>
                </a:solidFill>
                <a:effectLst>
                  <a:glow rad="45500">
                    <a:schemeClr val="accent1">
                      <a:satMod val="220000"/>
                      <a:alpha val="35000"/>
                    </a:schemeClr>
                  </a:glow>
                </a:effectLst>
                <a:latin typeface="Arial Black" panose="020B0A04020102020204" pitchFamily="34" charset="0"/>
              </a:rPr>
              <a:t>Who do you know?</a:t>
            </a:r>
          </a:p>
        </p:txBody>
      </p:sp>
      <p:pic>
        <p:nvPicPr>
          <p:cNvPr id="4" name="Picture 3">
            <a:extLst>
              <a:ext uri="{FF2B5EF4-FFF2-40B4-BE49-F238E27FC236}">
                <a16:creationId xmlns:a16="http://schemas.microsoft.com/office/drawing/2014/main" id="{C1277E96-114A-4C86-B19B-A32A2E0FF3A6}"/>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sp>
        <p:nvSpPr>
          <p:cNvPr id="6" name="TextBox 5">
            <a:extLst>
              <a:ext uri="{FF2B5EF4-FFF2-40B4-BE49-F238E27FC236}">
                <a16:creationId xmlns:a16="http://schemas.microsoft.com/office/drawing/2014/main" id="{7C97767A-D814-44E7-B42E-D35DFD2CF9C8}"/>
              </a:ext>
            </a:extLst>
          </p:cNvPr>
          <p:cNvSpPr txBox="1"/>
          <p:nvPr/>
        </p:nvSpPr>
        <p:spPr>
          <a:xfrm>
            <a:off x="395449" y="-50837"/>
            <a:ext cx="11846764"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Backsliders are Befriended</a:t>
            </a:r>
          </a:p>
        </p:txBody>
      </p:sp>
      <p:sp>
        <p:nvSpPr>
          <p:cNvPr id="2" name="TextBox 1">
            <a:extLst>
              <a:ext uri="{FF2B5EF4-FFF2-40B4-BE49-F238E27FC236}">
                <a16:creationId xmlns:a16="http://schemas.microsoft.com/office/drawing/2014/main" id="{8AAEE4C7-B953-44A4-BAF9-BAFE4BCF9C62}"/>
              </a:ext>
            </a:extLst>
          </p:cNvPr>
          <p:cNvSpPr txBox="1"/>
          <p:nvPr/>
        </p:nvSpPr>
        <p:spPr>
          <a:xfrm>
            <a:off x="7010400" y="1053183"/>
            <a:ext cx="5231813" cy="4647426"/>
          </a:xfrm>
          <a:prstGeom prst="rect">
            <a:avLst/>
          </a:prstGeom>
          <a:noFill/>
        </p:spPr>
        <p:txBody>
          <a:bodyPr wrap="square" rtlCol="0">
            <a:spAutoFit/>
          </a:bodyPr>
          <a:lstStyle/>
          <a:p>
            <a:r>
              <a:rPr lang="en-US" sz="2800" b="1" dirty="0">
                <a:solidFill>
                  <a:srgbClr val="FFFF00"/>
                </a:solidFill>
                <a:latin typeface="Arial Black" panose="020B0A04020102020204" pitchFamily="34" charset="0"/>
              </a:rPr>
              <a:t>BIBLICAL EXAMPLES</a:t>
            </a:r>
            <a:endParaRPr lang="en-US" sz="2400" dirty="0">
              <a:latin typeface="Arial Black" panose="020B0A04020102020204" pitchFamily="34" charset="0"/>
            </a:endParaRPr>
          </a:p>
          <a:p>
            <a:r>
              <a:rPr lang="en-US" sz="2400" dirty="0">
                <a:solidFill>
                  <a:srgbClr val="FFFF00"/>
                </a:solidFill>
                <a:latin typeface="Arial Black" panose="020B0A04020102020204" pitchFamily="34" charset="0"/>
              </a:rPr>
              <a:t>Peter – John 21 v 17:</a:t>
            </a:r>
          </a:p>
          <a:p>
            <a:r>
              <a:rPr lang="en-GB" sz="2000" dirty="0">
                <a:latin typeface="Arial Black" panose="020B0A04020102020204" pitchFamily="34" charset="0"/>
              </a:rPr>
              <a:t>The third time he said to him, “Simon son of John, do you love me?” Peter was hurt because Jesus asked him the third time, “Do you love me?” He said, “Lord, you </a:t>
            </a:r>
            <a:br>
              <a:rPr lang="en-GB" sz="2000" dirty="0">
                <a:latin typeface="Arial Black" panose="020B0A04020102020204" pitchFamily="34" charset="0"/>
              </a:rPr>
            </a:br>
            <a:r>
              <a:rPr lang="en-GB" sz="2000" dirty="0">
                <a:latin typeface="Arial Black" panose="020B0A04020102020204" pitchFamily="34" charset="0"/>
              </a:rPr>
              <a:t>know all things; you know that </a:t>
            </a:r>
            <a:br>
              <a:rPr lang="en-GB" sz="2000" dirty="0">
                <a:latin typeface="Arial Black" panose="020B0A04020102020204" pitchFamily="34" charset="0"/>
              </a:rPr>
            </a:br>
            <a:r>
              <a:rPr lang="en-GB" sz="2000" dirty="0">
                <a:latin typeface="Arial Black" panose="020B0A04020102020204" pitchFamily="34" charset="0"/>
              </a:rPr>
              <a:t>I love you.” Jesus said, “Feed </a:t>
            </a:r>
            <a:br>
              <a:rPr lang="en-GB" sz="2000" dirty="0">
                <a:latin typeface="Arial Black" panose="020B0A04020102020204" pitchFamily="34" charset="0"/>
              </a:rPr>
            </a:br>
            <a:r>
              <a:rPr lang="en-GB" sz="2000" dirty="0">
                <a:latin typeface="Arial Black" panose="020B0A04020102020204" pitchFamily="34" charset="0"/>
              </a:rPr>
              <a:t>my sheep. </a:t>
            </a:r>
            <a:endParaRPr lang="en-US" sz="1100" dirty="0">
              <a:latin typeface="Arial Black" panose="020B0A04020102020204" pitchFamily="34" charset="0"/>
            </a:endParaRPr>
          </a:p>
          <a:p>
            <a:r>
              <a:rPr lang="en-US" sz="2400" dirty="0">
                <a:solidFill>
                  <a:srgbClr val="FFFF00"/>
                </a:solidFill>
                <a:latin typeface="Arial Black" panose="020B0A04020102020204" pitchFamily="34" charset="0"/>
              </a:rPr>
              <a:t>John Mark – 2 Tim 4 v 11:</a:t>
            </a:r>
          </a:p>
          <a:p>
            <a:r>
              <a:rPr lang="en-US" sz="2000" dirty="0">
                <a:latin typeface="Arial Black" panose="020B0A04020102020204" pitchFamily="34" charset="0"/>
              </a:rPr>
              <a:t>Only Luke is with me. Get Mark and bring him with you, because he is helpful to me in my ministry.</a:t>
            </a:r>
            <a:endParaRPr lang="en-GB" sz="2000" dirty="0">
              <a:latin typeface="Arial Black" panose="020B0A04020102020204" pitchFamily="34" charset="0"/>
            </a:endParaRPr>
          </a:p>
        </p:txBody>
      </p:sp>
      <p:pic>
        <p:nvPicPr>
          <p:cNvPr id="1028" name="Picture 4" descr="Let God Restore What the Enemy Takes Away | The Blog That's All About Jesus">
            <a:extLst>
              <a:ext uri="{FF2B5EF4-FFF2-40B4-BE49-F238E27FC236}">
                <a16:creationId xmlns:a16="http://schemas.microsoft.com/office/drawing/2014/main" id="{4CB11BF7-401E-424D-BD6C-DA291CA9D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91" y="1057626"/>
            <a:ext cx="6198622" cy="4642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revor\AppData\Local\Microsoft\Windows\Temporary Internet Files\Content.IE5\NGLSH5QF\lonely-old-wo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16148"/>
            <a:ext cx="3987800" cy="499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3BB3D24-8B29-4422-8025-95F213CFD276}"/>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C8E0D9F6-B04C-43D9-B538-9E77EA59C3D5}"/>
              </a:ext>
            </a:extLst>
          </p:cNvPr>
          <p:cNvSpPr txBox="1"/>
          <p:nvPr/>
        </p:nvSpPr>
        <p:spPr>
          <a:xfrm>
            <a:off x="1545375" y="240267"/>
            <a:ext cx="9402025"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The Lonely are Loved</a:t>
            </a:r>
          </a:p>
        </p:txBody>
      </p:sp>
      <p:sp>
        <p:nvSpPr>
          <p:cNvPr id="6" name="TextBox 5">
            <a:extLst>
              <a:ext uri="{FF2B5EF4-FFF2-40B4-BE49-F238E27FC236}">
                <a16:creationId xmlns:a16="http://schemas.microsoft.com/office/drawing/2014/main" id="{A8093CA9-3343-46D7-8CA1-1DCA88968212}"/>
              </a:ext>
            </a:extLst>
          </p:cNvPr>
          <p:cNvSpPr txBox="1"/>
          <p:nvPr/>
        </p:nvSpPr>
        <p:spPr>
          <a:xfrm>
            <a:off x="4932810" y="2035107"/>
            <a:ext cx="7172325" cy="4339650"/>
          </a:xfrm>
          <a:prstGeom prst="rect">
            <a:avLst/>
          </a:prstGeom>
          <a:noFill/>
        </p:spPr>
        <p:txBody>
          <a:bodyPr wrap="square">
            <a:spAutoFit/>
          </a:bodyPr>
          <a:lstStyle/>
          <a:p>
            <a:r>
              <a:rPr lang="en-US" sz="3600" b="1" dirty="0">
                <a:solidFill>
                  <a:srgbClr val="FFFF00"/>
                </a:solidFill>
                <a:latin typeface="Arial Black" panose="020B0A04020102020204" pitchFamily="34" charset="0"/>
              </a:rPr>
              <a:t>BIBLICAL EXAMPLE:</a:t>
            </a:r>
          </a:p>
          <a:p>
            <a:r>
              <a:rPr lang="en-GB" sz="3200" b="1" dirty="0"/>
              <a:t>James 1 v 27 – ‘Religion that God our Father accepts as pure and faultless is this: to look after orphans and widows in their distress and to keep </a:t>
            </a:r>
            <a:br>
              <a:rPr lang="en-GB" sz="3200" b="1" dirty="0"/>
            </a:br>
            <a:r>
              <a:rPr lang="en-GB" sz="3200" b="1" dirty="0"/>
              <a:t>oneself from being </a:t>
            </a:r>
            <a:br>
              <a:rPr lang="en-GB" sz="3200" b="1" dirty="0"/>
            </a:br>
            <a:r>
              <a:rPr lang="en-GB" sz="3200" b="1" dirty="0"/>
              <a:t>polluted by the world.’</a:t>
            </a:r>
            <a:endParaRPr lang="en-US" sz="3600" dirty="0">
              <a:latin typeface="Arial Black" panose="020B0A04020102020204" pitchFamily="34" charset="0"/>
            </a:endParaRPr>
          </a:p>
          <a:p>
            <a:endParaRPr lang="en-US" sz="16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Trevor\AppData\Local\Microsoft\Windows\Temporary Internet Files\Content.IE5\NGLSH5QF\el_patron_in_wheelchai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3" y="1391664"/>
            <a:ext cx="4490650" cy="44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55CBDCF-4C70-4AAC-A11D-D04E2B8FC72D}"/>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F79900EA-3AAD-4562-8A6A-7A37F06A143E}"/>
              </a:ext>
            </a:extLst>
          </p:cNvPr>
          <p:cNvSpPr txBox="1"/>
          <p:nvPr/>
        </p:nvSpPr>
        <p:spPr>
          <a:xfrm>
            <a:off x="1409700" y="0"/>
            <a:ext cx="10278713"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Housebound are helped</a:t>
            </a:r>
          </a:p>
        </p:txBody>
      </p:sp>
      <p:sp>
        <p:nvSpPr>
          <p:cNvPr id="6" name="TextBox 5">
            <a:extLst>
              <a:ext uri="{FF2B5EF4-FFF2-40B4-BE49-F238E27FC236}">
                <a16:creationId xmlns:a16="http://schemas.microsoft.com/office/drawing/2014/main" id="{11D9604F-E739-4937-B1F1-9727CF748CCF}"/>
              </a:ext>
            </a:extLst>
          </p:cNvPr>
          <p:cNvSpPr txBox="1"/>
          <p:nvPr/>
        </p:nvSpPr>
        <p:spPr>
          <a:xfrm>
            <a:off x="4758267" y="1391664"/>
            <a:ext cx="7354610" cy="4647426"/>
          </a:xfrm>
          <a:prstGeom prst="rect">
            <a:avLst/>
          </a:prstGeom>
          <a:noFill/>
        </p:spPr>
        <p:txBody>
          <a:bodyPr wrap="square">
            <a:spAutoFit/>
          </a:bodyPr>
          <a:lstStyle/>
          <a:p>
            <a:r>
              <a:rPr lang="en-US" sz="2800" b="1" dirty="0">
                <a:solidFill>
                  <a:srgbClr val="FFFF00"/>
                </a:solidFill>
                <a:latin typeface="Arial Black" panose="020B0A04020102020204" pitchFamily="34" charset="0"/>
              </a:rPr>
              <a:t>BIBLICAL EXAMPLE</a:t>
            </a:r>
          </a:p>
          <a:p>
            <a:r>
              <a:rPr lang="en-US" sz="2800" dirty="0">
                <a:solidFill>
                  <a:srgbClr val="FFFF00"/>
                </a:solidFill>
                <a:latin typeface="Arial Black" panose="020B0A04020102020204" pitchFamily="34" charset="0"/>
              </a:rPr>
              <a:t>Peter’s mother-in-law – Luke </a:t>
            </a:r>
            <a:r>
              <a:rPr lang="en-US" sz="2400" dirty="0">
                <a:solidFill>
                  <a:srgbClr val="FFFF00"/>
                </a:solidFill>
                <a:latin typeface="Arial Black" panose="020B0A04020102020204" pitchFamily="34" charset="0"/>
              </a:rPr>
              <a:t>4 v 38-39:</a:t>
            </a:r>
          </a:p>
          <a:p>
            <a:r>
              <a:rPr lang="en-US" sz="2400" dirty="0">
                <a:solidFill>
                  <a:srgbClr val="FFFF00"/>
                </a:solidFill>
                <a:latin typeface="Arial Black" panose="020B0A04020102020204" pitchFamily="34" charset="0"/>
              </a:rPr>
              <a:t> </a:t>
            </a:r>
          </a:p>
          <a:p>
            <a:pPr algn="l"/>
            <a:r>
              <a:rPr lang="en-US" sz="2400" b="0" i="0" dirty="0">
                <a:effectLst/>
                <a:latin typeface="Arial Black" panose="020B0A04020102020204" pitchFamily="34" charset="0"/>
              </a:rPr>
              <a:t>Jesus left the synagogue and went to the home of Simon. Now Simon’s mother-in-law was suffering from a high fever, </a:t>
            </a:r>
            <a:br>
              <a:rPr lang="en-US" sz="2400" b="0" i="0" dirty="0">
                <a:effectLst/>
                <a:latin typeface="Arial Black" panose="020B0A04020102020204" pitchFamily="34" charset="0"/>
              </a:rPr>
            </a:br>
            <a:r>
              <a:rPr lang="en-US" sz="2400" b="0" i="0" dirty="0">
                <a:effectLst/>
                <a:latin typeface="Arial Black" panose="020B0A04020102020204" pitchFamily="34" charset="0"/>
              </a:rPr>
              <a:t>and they asked Jesus to help her.  </a:t>
            </a:r>
            <a:br>
              <a:rPr lang="en-US" sz="2400" b="0" i="0" dirty="0">
                <a:effectLst/>
                <a:latin typeface="Arial Black" panose="020B0A04020102020204" pitchFamily="34" charset="0"/>
              </a:rPr>
            </a:br>
            <a:r>
              <a:rPr lang="en-US" sz="2400" b="0" i="0" dirty="0">
                <a:effectLst/>
                <a:latin typeface="Arial Black" panose="020B0A04020102020204" pitchFamily="34" charset="0"/>
              </a:rPr>
              <a:t>So he bent over her and rebuked  </a:t>
            </a:r>
            <a:br>
              <a:rPr lang="en-US" sz="2400" b="0" i="0" dirty="0">
                <a:effectLst/>
                <a:latin typeface="Arial Black" panose="020B0A04020102020204" pitchFamily="34" charset="0"/>
              </a:rPr>
            </a:br>
            <a:r>
              <a:rPr lang="en-US" sz="2400" b="0" i="0" dirty="0">
                <a:effectLst/>
                <a:latin typeface="Arial Black" panose="020B0A04020102020204" pitchFamily="34" charset="0"/>
              </a:rPr>
              <a:t>the fever, and it left her. She got </a:t>
            </a:r>
            <a:br>
              <a:rPr lang="en-US" sz="2400" b="0" i="0" dirty="0">
                <a:effectLst/>
                <a:latin typeface="Arial Black" panose="020B0A04020102020204" pitchFamily="34" charset="0"/>
              </a:rPr>
            </a:br>
            <a:r>
              <a:rPr lang="en-US" sz="2400" b="0" i="0" dirty="0">
                <a:effectLst/>
                <a:latin typeface="Arial Black" panose="020B0A04020102020204" pitchFamily="34" charset="0"/>
              </a:rPr>
              <a:t>up at once and began to wait </a:t>
            </a:r>
            <a:br>
              <a:rPr lang="en-US" sz="2400" b="0" i="0" dirty="0">
                <a:effectLst/>
                <a:latin typeface="Arial Black" panose="020B0A04020102020204" pitchFamily="34" charset="0"/>
              </a:rPr>
            </a:br>
            <a:r>
              <a:rPr lang="en-US" sz="2400" b="0" i="0" dirty="0">
                <a:effectLst/>
                <a:latin typeface="Arial Black" panose="020B0A04020102020204" pitchFamily="34" charset="0"/>
              </a:rPr>
              <a:t>on them.</a:t>
            </a:r>
            <a:endParaRPr lang="en-US" sz="2800" dirty="0">
              <a:solidFill>
                <a:srgbClr val="FFFF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revor\AppData\Local\Microsoft\Windows\Temporary Internet Files\Content.IE5\CP211PU0\child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5" y="1511099"/>
            <a:ext cx="6291262"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A22391-500C-4149-8725-BAD9A9BC720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9B40FD79-B9D4-4A4B-96A0-10A71C36E229}"/>
              </a:ext>
            </a:extLst>
          </p:cNvPr>
          <p:cNvSpPr txBox="1"/>
          <p:nvPr/>
        </p:nvSpPr>
        <p:spPr>
          <a:xfrm>
            <a:off x="2017634" y="43064"/>
            <a:ext cx="9145666"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Children are Called</a:t>
            </a:r>
          </a:p>
        </p:txBody>
      </p:sp>
      <p:sp>
        <p:nvSpPr>
          <p:cNvPr id="6" name="TextBox 5">
            <a:extLst>
              <a:ext uri="{FF2B5EF4-FFF2-40B4-BE49-F238E27FC236}">
                <a16:creationId xmlns:a16="http://schemas.microsoft.com/office/drawing/2014/main" id="{1D40085C-3384-4942-A987-C2B193483C6B}"/>
              </a:ext>
            </a:extLst>
          </p:cNvPr>
          <p:cNvSpPr txBox="1"/>
          <p:nvPr/>
        </p:nvSpPr>
        <p:spPr>
          <a:xfrm>
            <a:off x="6742867" y="1364433"/>
            <a:ext cx="5449133" cy="4770537"/>
          </a:xfrm>
          <a:prstGeom prst="rect">
            <a:avLst/>
          </a:prstGeom>
          <a:noFill/>
        </p:spPr>
        <p:txBody>
          <a:bodyPr wrap="square">
            <a:spAutoFit/>
          </a:bodyPr>
          <a:lstStyle/>
          <a:p>
            <a:r>
              <a:rPr lang="en-US" sz="3200" b="1" dirty="0">
                <a:solidFill>
                  <a:srgbClr val="FFFF00"/>
                </a:solidFill>
                <a:latin typeface="Arial Black" panose="020B0A04020102020204" pitchFamily="34" charset="0"/>
              </a:rPr>
              <a:t>BIBLICAL EXAMPLE</a:t>
            </a:r>
          </a:p>
          <a:p>
            <a:r>
              <a:rPr lang="en-US" sz="2800" dirty="0">
                <a:solidFill>
                  <a:srgbClr val="FFFF00"/>
                </a:solidFill>
                <a:latin typeface="Arial Black" panose="020B0A04020102020204" pitchFamily="34" charset="0"/>
              </a:rPr>
              <a:t>Mathew 19 v 13 – 15:</a:t>
            </a:r>
            <a:endParaRPr lang="en-US" sz="2400" dirty="0">
              <a:solidFill>
                <a:srgbClr val="FFFF00"/>
              </a:solidFill>
              <a:latin typeface="Arial Black" panose="020B0A04020102020204" pitchFamily="34" charset="0"/>
            </a:endParaRPr>
          </a:p>
          <a:p>
            <a:pPr algn="l"/>
            <a:r>
              <a:rPr lang="en-US" sz="2000" b="0" i="0" dirty="0">
                <a:effectLst/>
                <a:latin typeface="Arial Black" panose="020B0A04020102020204" pitchFamily="34" charset="0"/>
              </a:rPr>
              <a:t>Then people brought little children to Jesus for him to place his hands on them and pray for them. But</a:t>
            </a:r>
          </a:p>
          <a:p>
            <a:pPr algn="l"/>
            <a:r>
              <a:rPr lang="en-US" sz="2000" b="0" i="0" dirty="0">
                <a:effectLst/>
                <a:latin typeface="Arial Black" panose="020B0A04020102020204" pitchFamily="34" charset="0"/>
              </a:rPr>
              <a:t> the disciples rebuked them.</a:t>
            </a:r>
          </a:p>
          <a:p>
            <a:pPr algn="l"/>
            <a:r>
              <a:rPr lang="en-US" sz="2000" b="0" i="0" dirty="0">
                <a:effectLst/>
                <a:latin typeface="Arial Black" panose="020B0A04020102020204" pitchFamily="34" charset="0"/>
              </a:rPr>
              <a:t>Jesus said, “Let the little </a:t>
            </a:r>
          </a:p>
          <a:p>
            <a:pPr algn="l"/>
            <a:r>
              <a:rPr lang="en-US" sz="2000" b="0" i="0" dirty="0">
                <a:effectLst/>
                <a:latin typeface="Arial Black" panose="020B0A04020102020204" pitchFamily="34" charset="0"/>
              </a:rPr>
              <a:t>children come to me, and do </a:t>
            </a:r>
          </a:p>
          <a:p>
            <a:pPr algn="l"/>
            <a:r>
              <a:rPr lang="en-US" sz="2000" b="0" i="0" dirty="0">
                <a:effectLst/>
                <a:latin typeface="Arial Black" panose="020B0A04020102020204" pitchFamily="34" charset="0"/>
              </a:rPr>
              <a:t>not hinder them, for the </a:t>
            </a:r>
            <a:br>
              <a:rPr lang="en-US" sz="2000" b="0" i="0" dirty="0">
                <a:effectLst/>
                <a:latin typeface="Arial Black" panose="020B0A04020102020204" pitchFamily="34" charset="0"/>
              </a:rPr>
            </a:br>
            <a:r>
              <a:rPr lang="en-US" sz="2000" b="0" i="0" dirty="0">
                <a:effectLst/>
                <a:latin typeface="Arial Black" panose="020B0A04020102020204" pitchFamily="34" charset="0"/>
              </a:rPr>
              <a:t>kingdom of heaven belongs </a:t>
            </a:r>
            <a:br>
              <a:rPr lang="en-US" sz="2000" b="0" i="0" dirty="0">
                <a:effectLst/>
                <a:latin typeface="Arial Black" panose="020B0A04020102020204" pitchFamily="34" charset="0"/>
              </a:rPr>
            </a:br>
            <a:r>
              <a:rPr lang="en-US" sz="2000" b="0" i="0" dirty="0">
                <a:effectLst/>
                <a:latin typeface="Arial Black" panose="020B0A04020102020204" pitchFamily="34" charset="0"/>
              </a:rPr>
              <a:t>to such as these.” When </a:t>
            </a:r>
            <a:br>
              <a:rPr lang="en-US" sz="2000" b="0" i="0" dirty="0">
                <a:effectLst/>
                <a:latin typeface="Arial Black" panose="020B0A04020102020204" pitchFamily="34" charset="0"/>
              </a:rPr>
            </a:br>
            <a:r>
              <a:rPr lang="en-US" sz="2000" b="0" i="0" dirty="0">
                <a:effectLst/>
                <a:latin typeface="Arial Black" panose="020B0A04020102020204" pitchFamily="34" charset="0"/>
              </a:rPr>
              <a:t>he had placed his </a:t>
            </a:r>
            <a:br>
              <a:rPr lang="en-US" sz="2000" b="0" i="0" dirty="0">
                <a:effectLst/>
                <a:latin typeface="Arial Black" panose="020B0A04020102020204" pitchFamily="34" charset="0"/>
              </a:rPr>
            </a:br>
            <a:r>
              <a:rPr lang="en-US" sz="2000" b="0" i="0" dirty="0">
                <a:effectLst/>
                <a:latin typeface="Arial Black" panose="020B0A04020102020204" pitchFamily="34" charset="0"/>
              </a:rPr>
              <a:t>hands on them, he </a:t>
            </a:r>
            <a:br>
              <a:rPr lang="en-US" sz="2000" b="0" i="0" dirty="0">
                <a:effectLst/>
                <a:latin typeface="Arial Black" panose="020B0A04020102020204" pitchFamily="34" charset="0"/>
              </a:rPr>
            </a:br>
            <a:r>
              <a:rPr lang="en-US" sz="2000" b="0" i="0" dirty="0">
                <a:effectLst/>
                <a:latin typeface="Arial Black" panose="020B0A04020102020204" pitchFamily="34" charset="0"/>
              </a:rPr>
              <a:t>went on from there</a:t>
            </a:r>
            <a:r>
              <a:rPr lang="en-US" sz="2400" b="0" i="0" dirty="0">
                <a:effectLst/>
                <a:latin typeface="system-ui"/>
              </a:rPr>
              <a:t>.</a:t>
            </a:r>
            <a:endParaRPr lang="en-US" sz="28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670" y="75706"/>
            <a:ext cx="6244658" cy="923330"/>
          </a:xfrm>
          <a:prstGeom prst="rect">
            <a:avLst/>
          </a:prstGeom>
          <a:noFill/>
        </p:spPr>
        <p:txBody>
          <a:bodyPr wrap="none">
            <a:spAutoFit/>
          </a:bodyPr>
          <a:lstStyle/>
          <a:p>
            <a:pPr algn="ctr" fontAlgn="auto">
              <a:spcBef>
                <a:spcPts val="0"/>
              </a:spcBef>
              <a:spcAft>
                <a:spcPts val="0"/>
              </a:spcAft>
              <a:defRPr/>
            </a:pPr>
            <a:r>
              <a:rPr lang="en-US" sz="5400" b="1"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Souls are Saved</a:t>
            </a:r>
          </a:p>
        </p:txBody>
      </p:sp>
      <p:pic>
        <p:nvPicPr>
          <p:cNvPr id="29698" name="Picture 2" descr="C:\Users\Trevor\AppData\Local\Microsoft\Windows\Temporary Internet Files\Content.IE5\NGLSH5QF\man-in-field-worshi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23" y="1136596"/>
            <a:ext cx="4617457" cy="509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7F3255F-8A35-4638-850B-A73113146B93}"/>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6" name="TextBox 5">
            <a:extLst>
              <a:ext uri="{FF2B5EF4-FFF2-40B4-BE49-F238E27FC236}">
                <a16:creationId xmlns:a16="http://schemas.microsoft.com/office/drawing/2014/main" id="{FD299D97-9A2C-430E-B29A-EB40C196C9DC}"/>
              </a:ext>
            </a:extLst>
          </p:cNvPr>
          <p:cNvSpPr txBox="1"/>
          <p:nvPr/>
        </p:nvSpPr>
        <p:spPr>
          <a:xfrm>
            <a:off x="5029200" y="1136596"/>
            <a:ext cx="6348122" cy="1323439"/>
          </a:xfrm>
          <a:prstGeom prst="rect">
            <a:avLst/>
          </a:prstGeom>
          <a:noFill/>
        </p:spPr>
        <p:txBody>
          <a:bodyPr wrap="square">
            <a:spAutoFit/>
          </a:bodyPr>
          <a:lstStyle/>
          <a:p>
            <a:r>
              <a:rPr lang="en-US" sz="2800" b="1" dirty="0">
                <a:solidFill>
                  <a:srgbClr val="FFFF00"/>
                </a:solidFill>
                <a:latin typeface="Arial Black" panose="020B0A04020102020204" pitchFamily="34" charset="0"/>
              </a:rPr>
              <a:t>BIBLICAL EXAMPLE</a:t>
            </a:r>
          </a:p>
          <a:p>
            <a:endParaRPr lang="en-US" sz="1200" dirty="0">
              <a:latin typeface="Arial Black" panose="020B0A04020102020204" pitchFamily="34" charset="0"/>
            </a:endParaRPr>
          </a:p>
          <a:p>
            <a:r>
              <a:rPr lang="en-US" sz="2800" dirty="0">
                <a:solidFill>
                  <a:srgbClr val="FFFF00"/>
                </a:solidFill>
                <a:latin typeface="Arial Black" panose="020B0A04020102020204" pitchFamily="34" charset="0"/>
              </a:rPr>
              <a:t>1 Corinthians 3 v 5 – 9:</a:t>
            </a:r>
          </a:p>
          <a:p>
            <a:endParaRPr lang="en-US" sz="1200" dirty="0">
              <a:solidFill>
                <a:srgbClr val="FFFF00"/>
              </a:solidFill>
              <a:latin typeface="Arial Black" panose="020B0A04020102020204" pitchFamily="34" charset="0"/>
            </a:endParaRPr>
          </a:p>
        </p:txBody>
      </p:sp>
      <p:sp>
        <p:nvSpPr>
          <p:cNvPr id="8" name="TextBox 7">
            <a:extLst>
              <a:ext uri="{FF2B5EF4-FFF2-40B4-BE49-F238E27FC236}">
                <a16:creationId xmlns:a16="http://schemas.microsoft.com/office/drawing/2014/main" id="{49D382F5-419C-4582-BC03-F1E43557F41E}"/>
              </a:ext>
            </a:extLst>
          </p:cNvPr>
          <p:cNvSpPr txBox="1"/>
          <p:nvPr/>
        </p:nvSpPr>
        <p:spPr>
          <a:xfrm>
            <a:off x="5029200" y="2266782"/>
            <a:ext cx="7162800" cy="4093428"/>
          </a:xfrm>
          <a:prstGeom prst="rect">
            <a:avLst/>
          </a:prstGeom>
          <a:noFill/>
        </p:spPr>
        <p:txBody>
          <a:bodyPr wrap="square">
            <a:spAutoFit/>
          </a:bodyPr>
          <a:lstStyle/>
          <a:p>
            <a:r>
              <a:rPr lang="en-US" sz="2000" b="0" i="0" dirty="0">
                <a:effectLst/>
                <a:latin typeface="Arial Black" panose="020B0A04020102020204" pitchFamily="34" charset="0"/>
              </a:rPr>
              <a:t>What, after all, is Apollos? And what is Paul? Only servants, through whom you came to believe—as the Lord has assigned to each his task. I planted the seed, Apollos watered it, but God has been making it grow. So neither the one who plants </a:t>
            </a:r>
            <a:br>
              <a:rPr lang="en-US" sz="2000" b="0" i="0" dirty="0">
                <a:effectLst/>
                <a:latin typeface="Arial Black" panose="020B0A04020102020204" pitchFamily="34" charset="0"/>
              </a:rPr>
            </a:br>
            <a:r>
              <a:rPr lang="en-US" sz="2000" b="0" i="0" dirty="0">
                <a:effectLst/>
                <a:latin typeface="Arial Black" panose="020B0A04020102020204" pitchFamily="34" charset="0"/>
              </a:rPr>
              <a:t>nor the one who waters is anything, but </a:t>
            </a:r>
            <a:br>
              <a:rPr lang="en-US" sz="2000" b="0" i="0" dirty="0">
                <a:effectLst/>
                <a:latin typeface="Arial Black" panose="020B0A04020102020204" pitchFamily="34" charset="0"/>
              </a:rPr>
            </a:br>
            <a:r>
              <a:rPr lang="en-US" sz="2000" b="0" i="0" dirty="0">
                <a:effectLst/>
                <a:latin typeface="Arial Black" panose="020B0A04020102020204" pitchFamily="34" charset="0"/>
              </a:rPr>
              <a:t>only God, who makes things grow. The </a:t>
            </a:r>
            <a:br>
              <a:rPr lang="en-US" sz="2000" b="0" i="0" dirty="0">
                <a:effectLst/>
                <a:latin typeface="Arial Black" panose="020B0A04020102020204" pitchFamily="34" charset="0"/>
              </a:rPr>
            </a:br>
            <a:r>
              <a:rPr lang="en-US" sz="2000" b="0" i="0" dirty="0">
                <a:effectLst/>
                <a:latin typeface="Arial Black" panose="020B0A04020102020204" pitchFamily="34" charset="0"/>
              </a:rPr>
              <a:t>one who plants and the one who waters </a:t>
            </a:r>
            <a:br>
              <a:rPr lang="en-US" sz="2000" b="0" i="0" dirty="0">
                <a:effectLst/>
                <a:latin typeface="Arial Black" panose="020B0A04020102020204" pitchFamily="34" charset="0"/>
              </a:rPr>
            </a:br>
            <a:r>
              <a:rPr lang="en-US" sz="2000" b="0" i="0" dirty="0">
                <a:effectLst/>
                <a:latin typeface="Arial Black" panose="020B0A04020102020204" pitchFamily="34" charset="0"/>
              </a:rPr>
              <a:t>have one purpose, and they will each </a:t>
            </a:r>
            <a:br>
              <a:rPr lang="en-US" sz="2000" b="0" i="0" dirty="0">
                <a:effectLst/>
                <a:latin typeface="Arial Black" panose="020B0A04020102020204" pitchFamily="34" charset="0"/>
              </a:rPr>
            </a:br>
            <a:r>
              <a:rPr lang="en-US" sz="2000" b="0" i="0" dirty="0">
                <a:effectLst/>
                <a:latin typeface="Arial Black" panose="020B0A04020102020204" pitchFamily="34" charset="0"/>
              </a:rPr>
              <a:t>be rewarded according to their own </a:t>
            </a:r>
            <a:br>
              <a:rPr lang="en-US" sz="2000" b="0" i="0" dirty="0">
                <a:effectLst/>
                <a:latin typeface="Arial Black" panose="020B0A04020102020204" pitchFamily="34" charset="0"/>
              </a:rPr>
            </a:br>
            <a:r>
              <a:rPr lang="en-US" sz="2000" b="0" i="0" dirty="0">
                <a:effectLst/>
                <a:latin typeface="Arial Black" panose="020B0A04020102020204" pitchFamily="34" charset="0"/>
              </a:rPr>
              <a:t>labour. For we are co-workers in </a:t>
            </a:r>
            <a:br>
              <a:rPr lang="en-US" sz="2000" b="0" i="0" dirty="0">
                <a:effectLst/>
                <a:latin typeface="Arial Black" panose="020B0A04020102020204" pitchFamily="34" charset="0"/>
              </a:rPr>
            </a:br>
            <a:r>
              <a:rPr lang="en-US" sz="2000" b="0" i="0" dirty="0">
                <a:effectLst/>
                <a:latin typeface="Arial Black" panose="020B0A04020102020204" pitchFamily="34" charset="0"/>
              </a:rPr>
              <a:t>God’s service; you are God’s </a:t>
            </a:r>
            <a:br>
              <a:rPr lang="en-US" sz="2000" b="0" i="0" dirty="0">
                <a:effectLst/>
                <a:latin typeface="Arial Black" panose="020B0A04020102020204" pitchFamily="34" charset="0"/>
              </a:rPr>
            </a:br>
            <a:r>
              <a:rPr lang="en-US" sz="2000" b="0" i="0" dirty="0">
                <a:effectLst/>
                <a:latin typeface="Arial Black" panose="020B0A04020102020204" pitchFamily="34" charset="0"/>
              </a:rPr>
              <a:t>field, God’s building.</a:t>
            </a:r>
            <a:endParaRPr lang="en-GB" sz="2000"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p:cNvSpPr txBox="1">
            <a:spLocks noChangeArrowheads="1"/>
          </p:cNvSpPr>
          <p:nvPr/>
        </p:nvSpPr>
        <p:spPr bwMode="auto">
          <a:xfrm>
            <a:off x="1530391" y="225425"/>
            <a:ext cx="91312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GB" altLang="en-US" sz="6000" b="1" dirty="0">
                <a:solidFill>
                  <a:srgbClr val="FFFF00"/>
                </a:solidFill>
                <a:latin typeface="Arial Black" panose="020B0A04020102020204" pitchFamily="34" charset="0"/>
              </a:rPr>
              <a:t>God’s word is obeyed</a:t>
            </a:r>
          </a:p>
        </p:txBody>
      </p:sp>
      <p:sp>
        <p:nvSpPr>
          <p:cNvPr id="6" name="TextBox 5"/>
          <p:cNvSpPr txBox="1"/>
          <p:nvPr/>
        </p:nvSpPr>
        <p:spPr>
          <a:xfrm>
            <a:off x="1143594" y="4808366"/>
            <a:ext cx="9904812" cy="1384995"/>
          </a:xfrm>
          <a:prstGeom prst="rect">
            <a:avLst/>
          </a:prstGeom>
          <a:noFill/>
        </p:spPr>
        <p:txBody>
          <a:bodyPr wrap="square">
            <a:spAutoFit/>
          </a:bodyPr>
          <a:lstStyle/>
          <a:p>
            <a:pPr algn="ctr" fontAlgn="auto">
              <a:spcBef>
                <a:spcPts val="0"/>
              </a:spcBef>
              <a:spcAft>
                <a:spcPts val="0"/>
              </a:spcAft>
              <a:defRPr/>
            </a:pPr>
            <a:r>
              <a:rPr lang="en-GB" sz="2800" b="1" dirty="0">
                <a:solidFill>
                  <a:srgbClr val="FFFF00"/>
                </a:solidFill>
                <a:latin typeface="Arial Black" panose="020B0A04020102020204" pitchFamily="34" charset="0"/>
              </a:rPr>
              <a:t>1 John 5 v 3</a:t>
            </a:r>
          </a:p>
          <a:p>
            <a:pPr algn="ctr" fontAlgn="auto">
              <a:spcBef>
                <a:spcPts val="0"/>
              </a:spcBef>
              <a:spcAft>
                <a:spcPts val="0"/>
              </a:spcAft>
              <a:defRPr/>
            </a:pPr>
            <a:r>
              <a:rPr lang="en-GB" sz="2800" b="1" dirty="0">
                <a:solidFill>
                  <a:schemeClr val="tx2">
                    <a:lumMod val="20000"/>
                    <a:lumOff val="80000"/>
                  </a:schemeClr>
                </a:solidFill>
                <a:latin typeface="Arial Black" panose="020B0A04020102020204" pitchFamily="34" charset="0"/>
              </a:rPr>
              <a:t>‘</a:t>
            </a:r>
            <a:r>
              <a:rPr lang="en-GB" sz="2800" b="1" dirty="0">
                <a:latin typeface="Arial Black" panose="020B0A04020102020204" pitchFamily="34" charset="0"/>
              </a:rPr>
              <a:t>This is love for God: to obey His commands. </a:t>
            </a:r>
          </a:p>
          <a:p>
            <a:pPr algn="ctr" fontAlgn="auto">
              <a:spcBef>
                <a:spcPts val="0"/>
              </a:spcBef>
              <a:spcAft>
                <a:spcPts val="0"/>
              </a:spcAft>
              <a:defRPr/>
            </a:pPr>
            <a:r>
              <a:rPr lang="en-GB" sz="2800" b="1" dirty="0">
                <a:latin typeface="Arial Black" panose="020B0A04020102020204" pitchFamily="34" charset="0"/>
              </a:rPr>
              <a:t>And His commands are not burdensome.’</a:t>
            </a:r>
            <a:endParaRPr lang="en-GB" sz="2400" b="1" dirty="0">
              <a:latin typeface="Arial Black" panose="020B0A04020102020204" pitchFamily="34" charset="0"/>
            </a:endParaRPr>
          </a:p>
        </p:txBody>
      </p:sp>
      <p:pic>
        <p:nvPicPr>
          <p:cNvPr id="2" name="Picture 1">
            <a:extLst>
              <a:ext uri="{FF2B5EF4-FFF2-40B4-BE49-F238E27FC236}">
                <a16:creationId xmlns:a16="http://schemas.microsoft.com/office/drawing/2014/main" id="{09AFC8D1-0BE8-4BE6-BED8-A24356B93466}"/>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1026" name="Picture 2" descr="Adult Sunday School — New Dover United Methodist Church">
            <a:extLst>
              <a:ext uri="{FF2B5EF4-FFF2-40B4-BE49-F238E27FC236}">
                <a16:creationId xmlns:a16="http://schemas.microsoft.com/office/drawing/2014/main" id="{68FD3A91-3DC9-439A-B515-AAE26941F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554" y="1241088"/>
            <a:ext cx="4762500" cy="3567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762" y="978923"/>
            <a:ext cx="5436467" cy="1633330"/>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957" y="3788584"/>
            <a:ext cx="3682117" cy="1633330"/>
          </a:xfrm>
          <a:prstGeom prst="rect">
            <a:avLst/>
          </a:prstGeom>
          <a:noFill/>
          <a:ln>
            <a:noFill/>
          </a:ln>
        </p:spPr>
      </p:pic>
      <p:pic>
        <p:nvPicPr>
          <p:cNvPr id="10" name="Picture 9">
            <a:extLst>
              <a:ext uri="{FF2B5EF4-FFF2-40B4-BE49-F238E27FC236}">
                <a16:creationId xmlns:a16="http://schemas.microsoft.com/office/drawing/2014/main" id="{A9A404A8-3A82-4046-91C9-7B2F85EC29B0}"/>
              </a:ext>
            </a:extLst>
          </p:cNvPr>
          <p:cNvPicPr>
            <a:picLocks noChangeAspect="1"/>
          </p:cNvPicPr>
          <p:nvPr/>
        </p:nvPicPr>
        <p:blipFill rotWithShape="1">
          <a:blip r:embed="rId5"/>
          <a:srcRect l="3913" t="11962" r="2609" b="10705"/>
          <a:stretch/>
        </p:blipFill>
        <p:spPr>
          <a:xfrm>
            <a:off x="6663424" y="3788584"/>
            <a:ext cx="3801602" cy="1633573"/>
          </a:xfrm>
          <a:prstGeom prst="rect">
            <a:avLst/>
          </a:prstGeom>
        </p:spPr>
      </p:pic>
      <p:sp>
        <p:nvSpPr>
          <p:cNvPr id="2" name="TextBox 1">
            <a:extLst>
              <a:ext uri="{FF2B5EF4-FFF2-40B4-BE49-F238E27FC236}">
                <a16:creationId xmlns:a16="http://schemas.microsoft.com/office/drawing/2014/main" id="{113979DC-BF66-4208-953E-56CB2AFC7CD3}"/>
              </a:ext>
            </a:extLst>
          </p:cNvPr>
          <p:cNvSpPr txBox="1"/>
          <p:nvPr/>
        </p:nvSpPr>
        <p:spPr>
          <a:xfrm>
            <a:off x="3847015" y="2809438"/>
            <a:ext cx="4497963" cy="584775"/>
          </a:xfrm>
          <a:prstGeom prst="rect">
            <a:avLst/>
          </a:prstGeom>
          <a:noFill/>
        </p:spPr>
        <p:txBody>
          <a:bodyPr wrap="none" rtlCol="0">
            <a:spAutoFit/>
          </a:bodyPr>
          <a:lstStyle/>
          <a:p>
            <a:r>
              <a:rPr lang="en-US" sz="3200" b="1" dirty="0">
                <a:solidFill>
                  <a:srgbClr val="FFFF00"/>
                </a:solidFill>
                <a:latin typeface="Arial Black" panose="020B0A04020102020204" pitchFamily="34" charset="0"/>
              </a:rPr>
              <a:t>In Partnership with</a:t>
            </a:r>
            <a:endParaRPr lang="en-GB" sz="3200" b="1" dirty="0">
              <a:solidFill>
                <a:srgbClr val="FFFF00"/>
              </a:solidFill>
              <a:latin typeface="Arial Black" panose="020B0A04020102020204" pitchFamily="34" charset="0"/>
            </a:endParaRPr>
          </a:p>
        </p:txBody>
      </p:sp>
      <p:pic>
        <p:nvPicPr>
          <p:cNvPr id="8" name="Picture 7">
            <a:extLst>
              <a:ext uri="{FF2B5EF4-FFF2-40B4-BE49-F238E27FC236}">
                <a16:creationId xmlns:a16="http://schemas.microsoft.com/office/drawing/2014/main" id="{6B683FCD-E007-430E-B67F-9E5BE4842B94}"/>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83031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05DF5-D8AD-4FA7-9555-38F86343FBDA}"/>
              </a:ext>
            </a:extLst>
          </p:cNvPr>
          <p:cNvSpPr txBox="1"/>
          <p:nvPr/>
        </p:nvSpPr>
        <p:spPr>
          <a:xfrm>
            <a:off x="385818" y="1304970"/>
            <a:ext cx="11727059" cy="5016758"/>
          </a:xfrm>
          <a:prstGeom prst="rect">
            <a:avLst/>
          </a:prstGeom>
          <a:noFill/>
        </p:spPr>
        <p:txBody>
          <a:bodyPr wrap="square">
            <a:spAutoFit/>
          </a:bodyPr>
          <a:lstStyle/>
          <a:p>
            <a:pPr algn="l"/>
            <a:r>
              <a:rPr lang="en-US" sz="2000" b="1" i="0" baseline="30000" dirty="0">
                <a:effectLst/>
                <a:latin typeface="Arial" panose="020B0604020202020204" pitchFamily="34" charset="0"/>
                <a:cs typeface="Arial" panose="020B0604020202020204" pitchFamily="34" charset="0"/>
              </a:rPr>
              <a:t>11 </a:t>
            </a:r>
            <a:r>
              <a:rPr lang="en-US" sz="2000" b="0" i="0" dirty="0">
                <a:effectLst/>
                <a:latin typeface="Arial" panose="020B0604020202020204" pitchFamily="34" charset="0"/>
                <a:cs typeface="Arial" panose="020B0604020202020204" pitchFamily="34" charset="0"/>
              </a:rPr>
              <a:t>Since, then, we know what it is to fear the Lord, we try to persuade others. What we are is plain to God, and I hope it is also plain to your conscience. </a:t>
            </a:r>
            <a:r>
              <a:rPr lang="en-US" sz="2000" b="1" i="0" baseline="30000" dirty="0">
                <a:effectLst/>
                <a:latin typeface="Arial" panose="020B0604020202020204" pitchFamily="34" charset="0"/>
                <a:cs typeface="Arial" panose="020B0604020202020204" pitchFamily="34" charset="0"/>
              </a:rPr>
              <a:t>12 </a:t>
            </a:r>
            <a:r>
              <a:rPr lang="en-US" sz="2000" b="0" i="0" dirty="0">
                <a:effectLst/>
                <a:latin typeface="Arial" panose="020B0604020202020204" pitchFamily="34" charset="0"/>
                <a:cs typeface="Arial" panose="020B0604020202020204" pitchFamily="34" charset="0"/>
              </a:rPr>
              <a:t>We are not trying to commend ourselves to you again, but are giving you an opportunity to take pride in us, so that you can answer those who take pride in what is seen rather than in what is in the heart. </a:t>
            </a:r>
            <a:r>
              <a:rPr lang="en-US" sz="2000" b="1" i="0" baseline="30000" dirty="0">
                <a:effectLst/>
                <a:latin typeface="Arial" panose="020B0604020202020204" pitchFamily="34" charset="0"/>
                <a:cs typeface="Arial" panose="020B0604020202020204" pitchFamily="34" charset="0"/>
              </a:rPr>
              <a:t>13 </a:t>
            </a:r>
            <a:r>
              <a:rPr lang="en-US" sz="2000" b="0" i="0" dirty="0">
                <a:effectLst/>
                <a:latin typeface="Arial" panose="020B0604020202020204" pitchFamily="34" charset="0"/>
                <a:cs typeface="Arial" panose="020B0604020202020204" pitchFamily="34" charset="0"/>
              </a:rPr>
              <a:t>If we are “out of our mind,” as some say, it is for God; if we are in our right mind, it is for you. </a:t>
            </a:r>
            <a:r>
              <a:rPr lang="en-US" sz="2000" b="1" i="0" baseline="30000" dirty="0">
                <a:effectLst/>
                <a:latin typeface="Arial" panose="020B0604020202020204" pitchFamily="34" charset="0"/>
                <a:cs typeface="Arial" panose="020B0604020202020204" pitchFamily="34" charset="0"/>
              </a:rPr>
              <a:t>14 </a:t>
            </a:r>
            <a:r>
              <a:rPr lang="en-US" sz="2000" b="0" i="0" dirty="0">
                <a:effectLst/>
                <a:latin typeface="Arial" panose="020B0604020202020204" pitchFamily="34" charset="0"/>
                <a:cs typeface="Arial" panose="020B0604020202020204" pitchFamily="34" charset="0"/>
              </a:rPr>
              <a:t>For Christ’s love compels us, because we are convinced that one died for all, and therefore all died. </a:t>
            </a:r>
            <a:r>
              <a:rPr lang="en-US" sz="2000" b="1" i="0" baseline="30000" dirty="0">
                <a:effectLst/>
                <a:latin typeface="Arial" panose="020B0604020202020204" pitchFamily="34" charset="0"/>
                <a:cs typeface="Arial" panose="020B0604020202020204" pitchFamily="34" charset="0"/>
              </a:rPr>
              <a:t>15 </a:t>
            </a:r>
            <a:r>
              <a:rPr lang="en-US" sz="2000" b="0" i="0" dirty="0">
                <a:effectLst/>
                <a:latin typeface="Arial" panose="020B0604020202020204" pitchFamily="34" charset="0"/>
                <a:cs typeface="Arial" panose="020B0604020202020204" pitchFamily="34" charset="0"/>
              </a:rPr>
              <a:t>And he died for all, that those who live should no longer live for themselves but for him who died for them and was raised again. </a:t>
            </a:r>
            <a:r>
              <a:rPr lang="en-US" sz="2000" b="1" i="0" baseline="30000" dirty="0">
                <a:effectLst/>
                <a:latin typeface="Arial" panose="020B0604020202020204" pitchFamily="34" charset="0"/>
                <a:cs typeface="Arial" panose="020B0604020202020204" pitchFamily="34" charset="0"/>
              </a:rPr>
              <a:t>16 </a:t>
            </a:r>
            <a:r>
              <a:rPr lang="en-US" sz="2000" b="0" i="0" dirty="0">
                <a:effectLst/>
                <a:latin typeface="Arial" panose="020B0604020202020204" pitchFamily="34" charset="0"/>
                <a:cs typeface="Arial" panose="020B0604020202020204" pitchFamily="34" charset="0"/>
              </a:rPr>
              <a:t>So from now on we regard no one from a worldly point of view. Though we once regarded Christ in this way, we </a:t>
            </a:r>
          </a:p>
          <a:p>
            <a:pPr algn="l"/>
            <a:r>
              <a:rPr lang="en-US" sz="2000" b="0" i="0" dirty="0">
                <a:effectLst/>
                <a:latin typeface="Arial" panose="020B0604020202020204" pitchFamily="34" charset="0"/>
                <a:cs typeface="Arial" panose="020B0604020202020204" pitchFamily="34" charset="0"/>
              </a:rPr>
              <a:t>do so no longer. </a:t>
            </a:r>
            <a:r>
              <a:rPr lang="en-US" sz="2000" b="1" i="0" baseline="30000" dirty="0">
                <a:effectLst/>
                <a:latin typeface="Arial" panose="020B0604020202020204" pitchFamily="34" charset="0"/>
                <a:cs typeface="Arial" panose="020B0604020202020204" pitchFamily="34" charset="0"/>
              </a:rPr>
              <a:t>17 </a:t>
            </a:r>
            <a:r>
              <a:rPr lang="en-US" sz="2000" b="0" i="0" dirty="0">
                <a:effectLst/>
                <a:latin typeface="Arial" panose="020B0604020202020204" pitchFamily="34" charset="0"/>
                <a:cs typeface="Arial" panose="020B0604020202020204" pitchFamily="34" charset="0"/>
              </a:rPr>
              <a:t>Therefore, if anyone is in Christ, the new creation has come:</a:t>
            </a:r>
            <a:r>
              <a:rPr lang="en-US" sz="2000" b="0" i="0" baseline="30000" dirty="0">
                <a:effectLst/>
                <a:latin typeface="Arial" panose="020B0604020202020204" pitchFamily="34" charset="0"/>
                <a:cs typeface="Arial" panose="020B0604020202020204" pitchFamily="34" charset="0"/>
              </a:rPr>
              <a:t>[</a:t>
            </a:r>
            <a:r>
              <a:rPr lang="en-US" sz="2000" b="0" i="0" baseline="30000" dirty="0">
                <a:effectLst/>
                <a:latin typeface="Arial" panose="020B0604020202020204" pitchFamily="34" charset="0"/>
                <a:cs typeface="Arial" panose="020B0604020202020204" pitchFamily="34" charset="0"/>
                <a:hlinkClick r:id="rId3" tooltip="See footnote a">
                  <a:extLst>
                    <a:ext uri="{A12FA001-AC4F-418D-AE19-62706E023703}">
                      <ahyp:hlinkClr xmlns:ahyp="http://schemas.microsoft.com/office/drawing/2018/hyperlinkcolor" val="tx"/>
                    </a:ext>
                  </a:extLst>
                </a:hlinkClick>
              </a:rPr>
              <a:t>a</a:t>
            </a:r>
            <a:r>
              <a:rPr lang="en-US" sz="2000" b="0" i="0" baseline="30000"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 The old has </a:t>
            </a:r>
          </a:p>
          <a:p>
            <a:pPr algn="l"/>
            <a:r>
              <a:rPr lang="en-US" sz="2000" b="0" i="0" dirty="0">
                <a:effectLst/>
                <a:latin typeface="Arial" panose="020B0604020202020204" pitchFamily="34" charset="0"/>
                <a:cs typeface="Arial" panose="020B0604020202020204" pitchFamily="34" charset="0"/>
              </a:rPr>
              <a:t>gone, the new is here! </a:t>
            </a:r>
            <a:r>
              <a:rPr lang="en-US" sz="2000" b="1" i="0" baseline="30000" dirty="0">
                <a:effectLst/>
                <a:latin typeface="Arial" panose="020B0604020202020204" pitchFamily="34" charset="0"/>
                <a:cs typeface="Arial" panose="020B0604020202020204" pitchFamily="34" charset="0"/>
              </a:rPr>
              <a:t>18 </a:t>
            </a:r>
            <a:r>
              <a:rPr lang="en-US" sz="2000" b="0" i="0" dirty="0">
                <a:effectLst/>
                <a:latin typeface="Arial" panose="020B0604020202020204" pitchFamily="34" charset="0"/>
                <a:cs typeface="Arial" panose="020B0604020202020204" pitchFamily="34" charset="0"/>
              </a:rPr>
              <a:t>All this is from God, who reconciled us to himself through Christ and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gave us the ministry of reconciliation: </a:t>
            </a:r>
            <a:r>
              <a:rPr lang="en-US" sz="2000" b="1" i="0" baseline="30000" dirty="0">
                <a:effectLst/>
                <a:latin typeface="Arial" panose="020B0604020202020204" pitchFamily="34" charset="0"/>
                <a:cs typeface="Arial" panose="020B0604020202020204" pitchFamily="34" charset="0"/>
              </a:rPr>
              <a:t>19 </a:t>
            </a:r>
            <a:r>
              <a:rPr lang="en-US" sz="2000" b="0" i="0" dirty="0">
                <a:effectLst/>
                <a:latin typeface="Arial" panose="020B0604020202020204" pitchFamily="34" charset="0"/>
                <a:cs typeface="Arial" panose="020B0604020202020204" pitchFamily="34" charset="0"/>
              </a:rPr>
              <a:t>that God was reconciling the world to himself in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Christ, not counting people’s sins against them. And he has committed to us the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message of reconciliation. </a:t>
            </a:r>
            <a:r>
              <a:rPr lang="en-US" sz="2000" b="1" i="0" baseline="30000" dirty="0">
                <a:effectLst/>
                <a:latin typeface="Arial" panose="020B0604020202020204" pitchFamily="34" charset="0"/>
                <a:cs typeface="Arial" panose="020B0604020202020204" pitchFamily="34" charset="0"/>
              </a:rPr>
              <a:t>20 </a:t>
            </a:r>
            <a:r>
              <a:rPr lang="en-US" sz="2000" b="0" i="0" dirty="0">
                <a:effectLst/>
                <a:latin typeface="Arial" panose="020B0604020202020204" pitchFamily="34" charset="0"/>
                <a:cs typeface="Arial" panose="020B0604020202020204" pitchFamily="34" charset="0"/>
              </a:rPr>
              <a:t>We are therefore Christ’s ambassadors, as though God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were making his appeal through us. We implore you on Christ’s behalf: Be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reconciled to God. </a:t>
            </a:r>
            <a:r>
              <a:rPr lang="en-US" sz="2000" b="1" i="0" baseline="30000" dirty="0">
                <a:effectLst/>
                <a:latin typeface="Arial" panose="020B0604020202020204" pitchFamily="34" charset="0"/>
                <a:cs typeface="Arial" panose="020B0604020202020204" pitchFamily="34" charset="0"/>
              </a:rPr>
              <a:t>21 </a:t>
            </a:r>
            <a:r>
              <a:rPr lang="en-US" sz="2000" b="0" i="0" dirty="0">
                <a:effectLst/>
                <a:latin typeface="Arial" panose="020B0604020202020204" pitchFamily="34" charset="0"/>
                <a:cs typeface="Arial" panose="020B0604020202020204" pitchFamily="34" charset="0"/>
              </a:rPr>
              <a:t>God made him who had no sin to be sin</a:t>
            </a:r>
            <a:r>
              <a:rPr lang="en-US" sz="2000" baseline="30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for us, so that in </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him we might become the righteousness of God…</a:t>
            </a:r>
          </a:p>
        </p:txBody>
      </p:sp>
      <p:sp>
        <p:nvSpPr>
          <p:cNvPr id="4" name="TextBox 3">
            <a:extLst>
              <a:ext uri="{FF2B5EF4-FFF2-40B4-BE49-F238E27FC236}">
                <a16:creationId xmlns:a16="http://schemas.microsoft.com/office/drawing/2014/main" id="{CE6D7E0C-C52C-476B-8984-2FD516D91CA3}"/>
              </a:ext>
            </a:extLst>
          </p:cNvPr>
          <p:cNvSpPr txBox="1"/>
          <p:nvPr/>
        </p:nvSpPr>
        <p:spPr>
          <a:xfrm>
            <a:off x="2668175" y="166197"/>
            <a:ext cx="9494395" cy="1138773"/>
          </a:xfrm>
          <a:prstGeom prst="rect">
            <a:avLst/>
          </a:prstGeom>
          <a:noFill/>
        </p:spPr>
        <p:txBody>
          <a:bodyPr wrap="none" rtlCol="0">
            <a:spAutoFit/>
          </a:bodyPr>
          <a:lstStyle/>
          <a:p>
            <a:pPr algn="ctr"/>
            <a:r>
              <a:rPr lang="en-GB" sz="4000" dirty="0">
                <a:solidFill>
                  <a:srgbClr val="FFFF00"/>
                </a:solidFill>
                <a:latin typeface="Arial Black" panose="020B0A04020102020204" pitchFamily="34" charset="0"/>
              </a:rPr>
              <a:t>2 CORINTHIANS 5 v 11 – 6 v 2</a:t>
            </a:r>
            <a:endParaRPr lang="en-GB" dirty="0">
              <a:solidFill>
                <a:srgbClr val="FFFF00"/>
              </a:solidFill>
              <a:latin typeface="Arial Black" panose="020B0A04020102020204" pitchFamily="34" charset="0"/>
            </a:endParaRPr>
          </a:p>
          <a:p>
            <a:pPr algn="ctr"/>
            <a:r>
              <a:rPr lang="en-GB" sz="2800" dirty="0">
                <a:solidFill>
                  <a:srgbClr val="FFFF00"/>
                </a:solidFill>
                <a:latin typeface="Arial Black" panose="020B0A04020102020204" pitchFamily="34" charset="0"/>
              </a:rPr>
              <a:t>PAUL’S COMPULSION TO SHARE THE GOSPEL </a:t>
            </a:r>
          </a:p>
        </p:txBody>
      </p:sp>
      <p:pic>
        <p:nvPicPr>
          <p:cNvPr id="6" name="Picture 5">
            <a:extLst>
              <a:ext uri="{FF2B5EF4-FFF2-40B4-BE49-F238E27FC236}">
                <a16:creationId xmlns:a16="http://schemas.microsoft.com/office/drawing/2014/main" id="{11F89342-ABAE-40FB-97BF-19B2F771FCD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pic>
        <p:nvPicPr>
          <p:cNvPr id="8" name="Picture 2" descr="Open bible. Old antique bible as an open book with sunlight bursting from  the pa , #Aff, #antique, #open, #Open, #bible, #burstin… | Biblia imagen,  Biblia, Bíblicos">
            <a:extLst>
              <a:ext uri="{FF2B5EF4-FFF2-40B4-BE49-F238E27FC236}">
                <a16:creationId xmlns:a16="http://schemas.microsoft.com/office/drawing/2014/main" id="{9F8C2151-B64E-4F73-99D2-3D225F0FF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3" y="166197"/>
            <a:ext cx="2359554" cy="104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56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0BB7C1-CD5C-4778-A193-BFDEE98D82DD}"/>
              </a:ext>
            </a:extLst>
          </p:cNvPr>
          <p:cNvSpPr txBox="1"/>
          <p:nvPr/>
        </p:nvSpPr>
        <p:spPr>
          <a:xfrm>
            <a:off x="186267" y="1573031"/>
            <a:ext cx="10481733" cy="4708981"/>
          </a:xfrm>
          <a:prstGeom prst="rect">
            <a:avLst/>
          </a:prstGeom>
          <a:noFill/>
        </p:spPr>
        <p:txBody>
          <a:bodyPr wrap="square">
            <a:spAutoFit/>
          </a:bodyPr>
          <a:lstStyle/>
          <a:p>
            <a:r>
              <a:rPr lang="en-GB" sz="2000" dirty="0">
                <a:latin typeface="Arial Black" panose="020B0A04020102020204" pitchFamily="34" charset="0"/>
              </a:rPr>
              <a:t>What is Paul’s driving force, his compulsion to share the Gospel? </a:t>
            </a:r>
          </a:p>
          <a:p>
            <a:endParaRPr lang="en-GB" sz="2000" dirty="0">
              <a:latin typeface="Arial Black" panose="020B0A04020102020204" pitchFamily="34" charset="0"/>
            </a:endParaRPr>
          </a:p>
          <a:p>
            <a:r>
              <a:rPr lang="en-GB" sz="2000" dirty="0">
                <a:latin typeface="Arial Black" panose="020B0A04020102020204" pitchFamily="34" charset="0"/>
              </a:rPr>
              <a:t>Who has changed Paul’s life – and ours? (v 14 – 19)</a:t>
            </a:r>
          </a:p>
          <a:p>
            <a:endParaRPr lang="en-GB" sz="2000" dirty="0">
              <a:latin typeface="Arial Black" panose="020B0A04020102020204" pitchFamily="34" charset="0"/>
            </a:endParaRPr>
          </a:p>
          <a:p>
            <a:r>
              <a:rPr lang="en-GB" sz="2000" dirty="0">
                <a:latin typeface="Arial Black" panose="020B0A04020102020204" pitchFamily="34" charset="0"/>
              </a:rPr>
              <a:t>There is a message we are called to share – what is its effect? </a:t>
            </a:r>
          </a:p>
          <a:p>
            <a:r>
              <a:rPr lang="en-GB" sz="2000" dirty="0">
                <a:latin typeface="Arial Black" panose="020B0A04020102020204" pitchFamily="34" charset="0"/>
              </a:rPr>
              <a:t>(v 16 – 20)</a:t>
            </a:r>
          </a:p>
          <a:p>
            <a:endParaRPr lang="en-GB" sz="2000" dirty="0">
              <a:latin typeface="Arial Black" panose="020B0A04020102020204" pitchFamily="34" charset="0"/>
            </a:endParaRPr>
          </a:p>
          <a:p>
            <a:r>
              <a:rPr lang="en-GB" sz="2000" dirty="0">
                <a:latin typeface="Arial Black" panose="020B0A04020102020204" pitchFamily="34" charset="0"/>
              </a:rPr>
              <a:t>Why do we have ‘good news’ to share? (v 21) </a:t>
            </a:r>
          </a:p>
          <a:p>
            <a:r>
              <a:rPr lang="en-GB" sz="2000" dirty="0">
                <a:latin typeface="Arial Black" panose="020B0A04020102020204" pitchFamily="34" charset="0"/>
              </a:rPr>
              <a:t>(Perhaps one of the most astounding verses of the Bible!)</a:t>
            </a:r>
          </a:p>
          <a:p>
            <a:endParaRPr lang="en-GB" sz="2000" dirty="0">
              <a:latin typeface="Arial Black" panose="020B0A04020102020204" pitchFamily="34" charset="0"/>
            </a:endParaRPr>
          </a:p>
          <a:p>
            <a:r>
              <a:rPr lang="en-GB" sz="2000" dirty="0">
                <a:latin typeface="Arial Black" panose="020B0A04020102020204" pitchFamily="34" charset="0"/>
              </a:rPr>
              <a:t>Is there any urgency to sharing the Gospel? (6 v 1, 2)</a:t>
            </a:r>
          </a:p>
          <a:p>
            <a:endParaRPr lang="en-GB" sz="2000" dirty="0">
              <a:latin typeface="Arial Black" panose="020B0A04020102020204" pitchFamily="34" charset="0"/>
            </a:endParaRPr>
          </a:p>
          <a:p>
            <a:r>
              <a:rPr lang="en-GB" sz="2000" dirty="0">
                <a:latin typeface="Arial Black" panose="020B0A04020102020204" pitchFamily="34" charset="0"/>
              </a:rPr>
              <a:t>You may also like to read Romans 1 v 14 – 17 – and think about the </a:t>
            </a:r>
            <a:br>
              <a:rPr lang="en-GB" sz="2000" dirty="0">
                <a:latin typeface="Arial Black" panose="020B0A04020102020204" pitchFamily="34" charset="0"/>
              </a:rPr>
            </a:br>
            <a:r>
              <a:rPr lang="en-GB" sz="2000" dirty="0">
                <a:latin typeface="Arial Black" panose="020B0A04020102020204" pitchFamily="34" charset="0"/>
              </a:rPr>
              <a:t>basics of the Gospel message – and Paul’s response to its effect </a:t>
            </a:r>
            <a:br>
              <a:rPr lang="en-GB" sz="2000" dirty="0">
                <a:latin typeface="Arial Black" panose="020B0A04020102020204" pitchFamily="34" charset="0"/>
              </a:rPr>
            </a:br>
            <a:r>
              <a:rPr lang="en-GB" sz="2000" dirty="0">
                <a:latin typeface="Arial Black" panose="020B0A04020102020204" pitchFamily="34" charset="0"/>
              </a:rPr>
              <a:t>on his life</a:t>
            </a:r>
            <a:r>
              <a:rPr lang="en-GB" sz="2000" dirty="0"/>
              <a:t>.</a:t>
            </a:r>
          </a:p>
        </p:txBody>
      </p:sp>
      <p:sp>
        <p:nvSpPr>
          <p:cNvPr id="4" name="TextBox 3">
            <a:extLst>
              <a:ext uri="{FF2B5EF4-FFF2-40B4-BE49-F238E27FC236}">
                <a16:creationId xmlns:a16="http://schemas.microsoft.com/office/drawing/2014/main" id="{C5577C68-3D5D-473E-8A15-44EF24CDC7E5}"/>
              </a:ext>
            </a:extLst>
          </p:cNvPr>
          <p:cNvSpPr txBox="1"/>
          <p:nvPr/>
        </p:nvSpPr>
        <p:spPr>
          <a:xfrm>
            <a:off x="1" y="189177"/>
            <a:ext cx="12192000" cy="1077218"/>
          </a:xfrm>
          <a:prstGeom prst="rect">
            <a:avLst/>
          </a:prstGeom>
          <a:noFill/>
        </p:spPr>
        <p:txBody>
          <a:bodyPr wrap="square" rtlCol="0">
            <a:spAutoFit/>
          </a:bodyPr>
          <a:lstStyle/>
          <a:p>
            <a:pPr algn="ctr"/>
            <a:r>
              <a:rPr lang="en-GB" sz="3200" dirty="0">
                <a:solidFill>
                  <a:srgbClr val="FFFF00"/>
                </a:solidFill>
                <a:latin typeface="Arial Black" panose="020B0A04020102020204" pitchFamily="34" charset="0"/>
              </a:rPr>
              <a:t>PAUL’S COMPULSION TO SHARE THE GOSPEL.</a:t>
            </a:r>
          </a:p>
          <a:p>
            <a:pPr algn="ctr"/>
            <a:r>
              <a:rPr lang="en-GB" sz="3200" dirty="0">
                <a:solidFill>
                  <a:srgbClr val="FFFF00"/>
                </a:solidFill>
                <a:latin typeface="Arial Black" panose="020B0A04020102020204" pitchFamily="34" charset="0"/>
              </a:rPr>
              <a:t>A FEW QUESTIONS FROM 2 Corinthians 5 v 11 – 6 v 2</a:t>
            </a:r>
          </a:p>
        </p:txBody>
      </p:sp>
      <p:pic>
        <p:nvPicPr>
          <p:cNvPr id="6" name="Picture 5">
            <a:extLst>
              <a:ext uri="{FF2B5EF4-FFF2-40B4-BE49-F238E27FC236}">
                <a16:creationId xmlns:a16="http://schemas.microsoft.com/office/drawing/2014/main" id="{E29D9078-2179-420F-887A-473AB94D4084}"/>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3074" name="Picture 2" descr="Open Bible High Resolution Stock Photography and Images - Alamy">
            <a:extLst>
              <a:ext uri="{FF2B5EF4-FFF2-40B4-BE49-F238E27FC236}">
                <a16:creationId xmlns:a16="http://schemas.microsoft.com/office/drawing/2014/main" id="{CF9040C3-C852-4256-84D3-E607C15F25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79"/>
          <a:stretch/>
        </p:blipFill>
        <p:spPr bwMode="auto">
          <a:xfrm>
            <a:off x="9450390" y="1368607"/>
            <a:ext cx="2662487" cy="373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00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267472-7456-4290-B341-11CEC142ACEA}"/>
              </a:ext>
            </a:extLst>
          </p:cNvPr>
          <p:cNvSpPr txBox="1"/>
          <p:nvPr/>
        </p:nvSpPr>
        <p:spPr>
          <a:xfrm>
            <a:off x="1642003" y="206570"/>
            <a:ext cx="8907992" cy="3785652"/>
          </a:xfrm>
          <a:prstGeom prst="rect">
            <a:avLst/>
          </a:prstGeom>
          <a:noFill/>
        </p:spPr>
        <p:txBody>
          <a:bodyPr wrap="square">
            <a:spAutoFit/>
          </a:bodyPr>
          <a:lstStyle/>
          <a:p>
            <a:pPr algn="l"/>
            <a:r>
              <a:rPr lang="en-US" sz="4800" b="1" i="0" dirty="0">
                <a:effectLst/>
              </a:rPr>
              <a:t>        2 Corinthians 6 v 1,2 </a:t>
            </a:r>
          </a:p>
          <a:p>
            <a:pPr algn="l"/>
            <a:r>
              <a:rPr lang="en-US" sz="3200" b="1" i="0" dirty="0">
                <a:effectLst/>
              </a:rPr>
              <a:t>As God’s co-workers we urge you not to receive God’s grace in vain. For he says,</a:t>
            </a:r>
          </a:p>
          <a:p>
            <a:pPr algn="l"/>
            <a:r>
              <a:rPr lang="en-US" sz="3200" b="1" i="0" dirty="0">
                <a:effectLst/>
              </a:rPr>
              <a:t>“In the time of my favour I heard you,</a:t>
            </a:r>
            <a:br>
              <a:rPr lang="en-US" sz="3200" b="1" i="0" dirty="0">
                <a:effectLst/>
              </a:rPr>
            </a:br>
            <a:r>
              <a:rPr lang="en-US" sz="3200" b="1" i="0" dirty="0">
                <a:effectLst/>
              </a:rPr>
              <a:t>and in the day of salvation I helped you.”</a:t>
            </a:r>
          </a:p>
          <a:p>
            <a:pPr algn="l"/>
            <a:r>
              <a:rPr lang="en-US" sz="3200" b="1" i="0" dirty="0">
                <a:effectLst/>
              </a:rPr>
              <a:t>I tell you, now is the time of God’s favour, now is the day of salvation.’</a:t>
            </a:r>
          </a:p>
        </p:txBody>
      </p:sp>
      <p:pic>
        <p:nvPicPr>
          <p:cNvPr id="1026" name="Picture 2" descr="Open bible. Old antique bible as an open book with sunlight bursting from  the pa , #Aff, #antique, #open, #Open, #bible, #burstin… | Biblia imagen,  Biblia, Bíblicos">
            <a:extLst>
              <a:ext uri="{FF2B5EF4-FFF2-40B4-BE49-F238E27FC236}">
                <a16:creationId xmlns:a16="http://schemas.microsoft.com/office/drawing/2014/main" id="{3B1A4D56-E55E-4BA5-A407-7FB8EAE5E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378" y="4419065"/>
            <a:ext cx="5063243" cy="2232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C838510-16D0-45DE-8AA6-6107B2583C50}"/>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614142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E1AA9-78F2-47E8-A6D5-E1E6EFF74C2B}"/>
              </a:ext>
            </a:extLst>
          </p:cNvPr>
          <p:cNvSpPr txBox="1"/>
          <p:nvPr/>
        </p:nvSpPr>
        <p:spPr>
          <a:xfrm>
            <a:off x="1976236" y="101042"/>
            <a:ext cx="8911085" cy="1015663"/>
          </a:xfrm>
          <a:prstGeom prst="rect">
            <a:avLst/>
          </a:prstGeom>
          <a:noFill/>
        </p:spPr>
        <p:txBody>
          <a:bodyPr wrap="square">
            <a:spAutoFit/>
          </a:bodyPr>
          <a:lstStyle/>
          <a:p>
            <a:r>
              <a:rPr lang="en-GB" altLang="en-US" sz="6000" b="1" dirty="0">
                <a:solidFill>
                  <a:srgbClr val="FFFF00"/>
                </a:solidFill>
                <a:latin typeface="Arial Black" panose="020B0A04020102020204" pitchFamily="34" charset="0"/>
              </a:rPr>
              <a:t>Disciples are made</a:t>
            </a:r>
          </a:p>
        </p:txBody>
      </p:sp>
      <p:pic>
        <p:nvPicPr>
          <p:cNvPr id="2" name="Picture 1">
            <a:extLst>
              <a:ext uri="{FF2B5EF4-FFF2-40B4-BE49-F238E27FC236}">
                <a16:creationId xmlns:a16="http://schemas.microsoft.com/office/drawing/2014/main" id="{F688CC4C-F570-4F4B-9D69-76707D7CAD9E}"/>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sp>
        <p:nvSpPr>
          <p:cNvPr id="7" name="TextBox 6">
            <a:extLst>
              <a:ext uri="{FF2B5EF4-FFF2-40B4-BE49-F238E27FC236}">
                <a16:creationId xmlns:a16="http://schemas.microsoft.com/office/drawing/2014/main" id="{01C89BA8-5A17-43D3-A3F2-5001E0E97BA4}"/>
              </a:ext>
            </a:extLst>
          </p:cNvPr>
          <p:cNvSpPr txBox="1"/>
          <p:nvPr/>
        </p:nvSpPr>
        <p:spPr>
          <a:xfrm>
            <a:off x="5271551" y="1979578"/>
            <a:ext cx="6743708" cy="4770537"/>
          </a:xfrm>
          <a:prstGeom prst="rect">
            <a:avLst/>
          </a:prstGeom>
          <a:noFill/>
        </p:spPr>
        <p:txBody>
          <a:bodyPr wrap="square">
            <a:spAutoFit/>
          </a:bodyPr>
          <a:lstStyle/>
          <a:p>
            <a:pPr algn="l"/>
            <a:r>
              <a:rPr lang="en-US" sz="3600" b="1" i="0" baseline="30000" dirty="0">
                <a:solidFill>
                  <a:srgbClr val="FFFF00"/>
                </a:solidFill>
                <a:effectLst/>
                <a:latin typeface="Arial Black" panose="020B0A04020102020204" pitchFamily="34" charset="0"/>
              </a:rPr>
              <a:t>ROMANS 1 v 14 – 17:</a:t>
            </a:r>
          </a:p>
          <a:p>
            <a:r>
              <a:rPr lang="en-US" sz="2000" dirty="0">
                <a:latin typeface="Arial Black" panose="020B0A04020102020204" pitchFamily="34" charset="0"/>
              </a:rPr>
              <a:t>“</a:t>
            </a:r>
            <a:r>
              <a:rPr lang="en-US" sz="2000" b="0" i="0" dirty="0">
                <a:effectLst/>
                <a:latin typeface="Arial Black" panose="020B0A04020102020204" pitchFamily="34" charset="0"/>
              </a:rPr>
              <a:t>I am obligated both to Greeks and non-Greeks, both to the wise and the foolish. </a:t>
            </a:r>
            <a:r>
              <a:rPr lang="en-US" sz="2000" b="1" i="0" baseline="30000" dirty="0">
                <a:effectLst/>
                <a:latin typeface="Arial Black" panose="020B0A04020102020204" pitchFamily="34" charset="0"/>
              </a:rPr>
              <a:t>15 </a:t>
            </a:r>
            <a:r>
              <a:rPr lang="en-US" sz="2000" b="0" i="0" dirty="0">
                <a:effectLst/>
                <a:latin typeface="Arial Black" panose="020B0A04020102020204" pitchFamily="34" charset="0"/>
              </a:rPr>
              <a:t>That is why I am so eager to preach the gospel also to you who are in Rome.</a:t>
            </a:r>
          </a:p>
          <a:p>
            <a:r>
              <a:rPr lang="en-US" sz="2000" b="1" i="0" baseline="30000" dirty="0">
                <a:effectLst/>
                <a:latin typeface="Arial Black" panose="020B0A04020102020204" pitchFamily="34" charset="0"/>
              </a:rPr>
              <a:t>16 </a:t>
            </a:r>
            <a:r>
              <a:rPr lang="en-US" sz="2000" b="0" i="0" dirty="0">
                <a:effectLst/>
                <a:latin typeface="Arial Black" panose="020B0A04020102020204" pitchFamily="34" charset="0"/>
              </a:rPr>
              <a:t>For I am not ashamed of the gospel, </a:t>
            </a:r>
            <a:br>
              <a:rPr lang="en-US" sz="2000" b="0" i="0" dirty="0">
                <a:effectLst/>
                <a:latin typeface="Arial Black" panose="020B0A04020102020204" pitchFamily="34" charset="0"/>
              </a:rPr>
            </a:br>
            <a:r>
              <a:rPr lang="en-US" sz="2000" b="0" i="0" dirty="0">
                <a:effectLst/>
                <a:latin typeface="Arial Black" panose="020B0A04020102020204" pitchFamily="34" charset="0"/>
              </a:rPr>
              <a:t>because it is the power of God that </a:t>
            </a:r>
            <a:br>
              <a:rPr lang="en-US" sz="2000" b="0" i="0" dirty="0">
                <a:effectLst/>
                <a:latin typeface="Arial Black" panose="020B0A04020102020204" pitchFamily="34" charset="0"/>
              </a:rPr>
            </a:br>
            <a:r>
              <a:rPr lang="en-US" sz="2000" b="0" i="0" dirty="0">
                <a:effectLst/>
                <a:latin typeface="Arial Black" panose="020B0A04020102020204" pitchFamily="34" charset="0"/>
              </a:rPr>
              <a:t>brings salvation to everyone who believes: first to the Jew, then to </a:t>
            </a:r>
            <a:br>
              <a:rPr lang="en-US" sz="2000" b="0" i="0" dirty="0">
                <a:effectLst/>
                <a:latin typeface="Arial Black" panose="020B0A04020102020204" pitchFamily="34" charset="0"/>
              </a:rPr>
            </a:br>
            <a:r>
              <a:rPr lang="en-US" sz="2000" b="0" i="0" dirty="0">
                <a:effectLst/>
                <a:latin typeface="Arial Black" panose="020B0A04020102020204" pitchFamily="34" charset="0"/>
              </a:rPr>
              <a:t>the Gentile. </a:t>
            </a:r>
            <a:r>
              <a:rPr lang="en-US" sz="2000" b="1" i="0" baseline="30000" dirty="0">
                <a:effectLst/>
                <a:latin typeface="Arial Black" panose="020B0A04020102020204" pitchFamily="34" charset="0"/>
              </a:rPr>
              <a:t>17 </a:t>
            </a:r>
            <a:r>
              <a:rPr lang="en-US" sz="2000" b="0" i="0" dirty="0">
                <a:effectLst/>
                <a:latin typeface="Arial Black" panose="020B0A04020102020204" pitchFamily="34" charset="0"/>
              </a:rPr>
              <a:t>For in the gospel the </a:t>
            </a:r>
            <a:br>
              <a:rPr lang="en-US" sz="2000" b="0" i="0" dirty="0">
                <a:effectLst/>
                <a:latin typeface="Arial Black" panose="020B0A04020102020204" pitchFamily="34" charset="0"/>
              </a:rPr>
            </a:br>
            <a:r>
              <a:rPr lang="en-US" sz="2000" b="0" i="0" dirty="0">
                <a:effectLst/>
                <a:latin typeface="Arial Black" panose="020B0A04020102020204" pitchFamily="34" charset="0"/>
              </a:rPr>
              <a:t>righteousness of God is revealed </a:t>
            </a:r>
            <a:br>
              <a:rPr lang="en-US" sz="2000" b="0" i="0" dirty="0">
                <a:effectLst/>
                <a:latin typeface="Arial Black" panose="020B0A04020102020204" pitchFamily="34" charset="0"/>
              </a:rPr>
            </a:br>
            <a:r>
              <a:rPr lang="en-US" sz="2000" b="0" i="0" dirty="0">
                <a:effectLst/>
                <a:latin typeface="Arial Black" panose="020B0A04020102020204" pitchFamily="34" charset="0"/>
              </a:rPr>
              <a:t>— a righteousness that is by </a:t>
            </a:r>
            <a:br>
              <a:rPr lang="en-US" sz="2000" b="0" i="0" dirty="0">
                <a:effectLst/>
                <a:latin typeface="Arial Black" panose="020B0A04020102020204" pitchFamily="34" charset="0"/>
              </a:rPr>
            </a:br>
            <a:r>
              <a:rPr lang="en-US" sz="2000" b="0" i="0" dirty="0">
                <a:effectLst/>
                <a:latin typeface="Arial Black" panose="020B0A04020102020204" pitchFamily="34" charset="0"/>
              </a:rPr>
              <a:t>faith from first to last,</a:t>
            </a:r>
            <a:r>
              <a:rPr lang="en-US" sz="2000" dirty="0">
                <a:latin typeface="Arial Black" panose="020B0A04020102020204" pitchFamily="34" charset="0"/>
              </a:rPr>
              <a:t> j</a:t>
            </a:r>
            <a:r>
              <a:rPr lang="en-US" sz="2000" b="0" i="0" dirty="0">
                <a:effectLst/>
                <a:latin typeface="Arial Black" panose="020B0A04020102020204" pitchFamily="34" charset="0"/>
              </a:rPr>
              <a:t>ust </a:t>
            </a:r>
            <a:br>
              <a:rPr lang="en-US" sz="2000" b="0" i="0" dirty="0">
                <a:effectLst/>
                <a:latin typeface="Arial Black" panose="020B0A04020102020204" pitchFamily="34" charset="0"/>
              </a:rPr>
            </a:br>
            <a:r>
              <a:rPr lang="en-US" sz="2000" b="0" i="0" dirty="0">
                <a:effectLst/>
                <a:latin typeface="Arial Black" panose="020B0A04020102020204" pitchFamily="34" charset="0"/>
              </a:rPr>
              <a:t>as it is written: “The </a:t>
            </a:r>
            <a:br>
              <a:rPr lang="en-US" sz="2000" b="0" i="0" dirty="0">
                <a:effectLst/>
                <a:latin typeface="Arial Black" panose="020B0A04020102020204" pitchFamily="34" charset="0"/>
              </a:rPr>
            </a:br>
            <a:r>
              <a:rPr lang="en-US" sz="2000" b="0" i="0" dirty="0">
                <a:effectLst/>
                <a:latin typeface="Arial Black" panose="020B0A04020102020204" pitchFamily="34" charset="0"/>
              </a:rPr>
              <a:t>righteous will live by faith.”</a:t>
            </a:r>
          </a:p>
        </p:txBody>
      </p:sp>
      <p:sp>
        <p:nvSpPr>
          <p:cNvPr id="4" name="TextBox 3">
            <a:extLst>
              <a:ext uri="{FF2B5EF4-FFF2-40B4-BE49-F238E27FC236}">
                <a16:creationId xmlns:a16="http://schemas.microsoft.com/office/drawing/2014/main" id="{9FB7DCC2-91AC-4AE8-A9A0-D294A13751D4}"/>
              </a:ext>
            </a:extLst>
          </p:cNvPr>
          <p:cNvSpPr txBox="1"/>
          <p:nvPr/>
        </p:nvSpPr>
        <p:spPr>
          <a:xfrm>
            <a:off x="1845733" y="1255754"/>
            <a:ext cx="8635999" cy="584775"/>
          </a:xfrm>
          <a:prstGeom prst="rect">
            <a:avLst/>
          </a:prstGeom>
          <a:noFill/>
        </p:spPr>
        <p:txBody>
          <a:bodyPr wrap="square" rtlCol="0">
            <a:spAutoFit/>
          </a:bodyPr>
          <a:lstStyle/>
          <a:p>
            <a:r>
              <a:rPr lang="en-GB" sz="3200" dirty="0">
                <a:latin typeface="Arial Black" panose="020B0A04020102020204" pitchFamily="34" charset="0"/>
              </a:rPr>
              <a:t> Jesus said, ‘Go and make disciples.’</a:t>
            </a:r>
          </a:p>
        </p:txBody>
      </p:sp>
      <p:pic>
        <p:nvPicPr>
          <p:cNvPr id="2050" name="Picture 2" descr="Logo - Follow Jesus Transparent PNG - 1024x600 - Free Download on NicePNG">
            <a:extLst>
              <a:ext uri="{FF2B5EF4-FFF2-40B4-BE49-F238E27FC236}">
                <a16:creationId xmlns:a16="http://schemas.microsoft.com/office/drawing/2014/main" id="{D9936BCA-6A83-487F-9C92-143252B60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76" y="2538123"/>
            <a:ext cx="5063157" cy="303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EB6FB-323E-46C6-8168-CCB93D3A08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19" r="9481" b="4999"/>
          <a:stretch/>
        </p:blipFill>
        <p:spPr>
          <a:xfrm>
            <a:off x="3498723" y="903715"/>
            <a:ext cx="5194554" cy="4775639"/>
          </a:xfrm>
          <a:prstGeom prst="rect">
            <a:avLst/>
          </a:prstGeom>
        </p:spPr>
      </p:pic>
      <p:sp>
        <p:nvSpPr>
          <p:cNvPr id="4" name="TextBox 3">
            <a:extLst>
              <a:ext uri="{FF2B5EF4-FFF2-40B4-BE49-F238E27FC236}">
                <a16:creationId xmlns:a16="http://schemas.microsoft.com/office/drawing/2014/main" id="{2DAAAFE4-EC49-476D-A924-D15FCDC72944}"/>
              </a:ext>
            </a:extLst>
          </p:cNvPr>
          <p:cNvSpPr txBox="1"/>
          <p:nvPr/>
        </p:nvSpPr>
        <p:spPr>
          <a:xfrm rot="19269823">
            <a:off x="7197052" y="1602236"/>
            <a:ext cx="1943100" cy="769441"/>
          </a:xfrm>
          <a:prstGeom prst="rect">
            <a:avLst/>
          </a:prstGeom>
          <a:noFill/>
        </p:spPr>
        <p:txBody>
          <a:bodyPr wrap="square" rtlCol="0">
            <a:spAutoFit/>
          </a:bodyPr>
          <a:lstStyle/>
          <a:p>
            <a:r>
              <a:rPr lang="en-GB" sz="4400" b="1" dirty="0"/>
              <a:t>Prayer</a:t>
            </a:r>
          </a:p>
        </p:txBody>
      </p:sp>
      <p:sp>
        <p:nvSpPr>
          <p:cNvPr id="5" name="TextBox 4">
            <a:extLst>
              <a:ext uri="{FF2B5EF4-FFF2-40B4-BE49-F238E27FC236}">
                <a16:creationId xmlns:a16="http://schemas.microsoft.com/office/drawing/2014/main" id="{D8068A6D-EBEA-410F-A7E9-BD57BFAE9864}"/>
              </a:ext>
            </a:extLst>
          </p:cNvPr>
          <p:cNvSpPr txBox="1"/>
          <p:nvPr/>
        </p:nvSpPr>
        <p:spPr>
          <a:xfrm rot="1937889">
            <a:off x="7077547" y="5194274"/>
            <a:ext cx="3943350" cy="769441"/>
          </a:xfrm>
          <a:prstGeom prst="rect">
            <a:avLst/>
          </a:prstGeom>
          <a:noFill/>
        </p:spPr>
        <p:txBody>
          <a:bodyPr wrap="square" rtlCol="0">
            <a:spAutoFit/>
          </a:bodyPr>
          <a:lstStyle/>
          <a:p>
            <a:r>
              <a:rPr lang="en-GB" sz="4400" b="1" dirty="0"/>
              <a:t>God’s Word</a:t>
            </a:r>
          </a:p>
        </p:txBody>
      </p:sp>
      <p:sp>
        <p:nvSpPr>
          <p:cNvPr id="6" name="TextBox 5">
            <a:extLst>
              <a:ext uri="{FF2B5EF4-FFF2-40B4-BE49-F238E27FC236}">
                <a16:creationId xmlns:a16="http://schemas.microsoft.com/office/drawing/2014/main" id="{63EF9086-A68D-4521-A54F-7D10CA508B23}"/>
              </a:ext>
            </a:extLst>
          </p:cNvPr>
          <p:cNvSpPr txBox="1"/>
          <p:nvPr/>
        </p:nvSpPr>
        <p:spPr>
          <a:xfrm rot="3776984">
            <a:off x="3531718" y="1133775"/>
            <a:ext cx="2979437" cy="707886"/>
          </a:xfrm>
          <a:prstGeom prst="rect">
            <a:avLst/>
          </a:prstGeom>
          <a:noFill/>
        </p:spPr>
        <p:txBody>
          <a:bodyPr wrap="square" rtlCol="0">
            <a:spAutoFit/>
          </a:bodyPr>
          <a:lstStyle/>
          <a:p>
            <a:r>
              <a:rPr lang="en-GB" sz="4000" b="1" dirty="0"/>
              <a:t>Worship</a:t>
            </a:r>
          </a:p>
        </p:txBody>
      </p:sp>
      <p:sp>
        <p:nvSpPr>
          <p:cNvPr id="7" name="TextBox 6">
            <a:extLst>
              <a:ext uri="{FF2B5EF4-FFF2-40B4-BE49-F238E27FC236}">
                <a16:creationId xmlns:a16="http://schemas.microsoft.com/office/drawing/2014/main" id="{B1B11B8A-FD8F-48CF-B8DB-1B325EEC44C0}"/>
              </a:ext>
            </a:extLst>
          </p:cNvPr>
          <p:cNvSpPr txBox="1"/>
          <p:nvPr/>
        </p:nvSpPr>
        <p:spPr>
          <a:xfrm rot="21177025">
            <a:off x="1388527" y="3530650"/>
            <a:ext cx="3086100" cy="769441"/>
          </a:xfrm>
          <a:prstGeom prst="rect">
            <a:avLst/>
          </a:prstGeom>
          <a:noFill/>
        </p:spPr>
        <p:txBody>
          <a:bodyPr wrap="square" rtlCol="0">
            <a:spAutoFit/>
          </a:bodyPr>
          <a:lstStyle/>
          <a:p>
            <a:r>
              <a:rPr lang="en-GB" sz="4400" b="1" dirty="0"/>
              <a:t>Fellowship</a:t>
            </a:r>
          </a:p>
        </p:txBody>
      </p:sp>
      <p:sp>
        <p:nvSpPr>
          <p:cNvPr id="8" name="TextBox 7">
            <a:extLst>
              <a:ext uri="{FF2B5EF4-FFF2-40B4-BE49-F238E27FC236}">
                <a16:creationId xmlns:a16="http://schemas.microsoft.com/office/drawing/2014/main" id="{F7BFFB27-6CCD-4296-89B9-D8ED9FF43C5D}"/>
              </a:ext>
            </a:extLst>
          </p:cNvPr>
          <p:cNvSpPr txBox="1"/>
          <p:nvPr/>
        </p:nvSpPr>
        <p:spPr>
          <a:xfrm rot="16974557">
            <a:off x="4732499" y="5294632"/>
            <a:ext cx="1514474" cy="769441"/>
          </a:xfrm>
          <a:prstGeom prst="rect">
            <a:avLst/>
          </a:prstGeom>
          <a:noFill/>
        </p:spPr>
        <p:txBody>
          <a:bodyPr wrap="square" rtlCol="0">
            <a:spAutoFit/>
          </a:bodyPr>
          <a:lstStyle/>
          <a:p>
            <a:r>
              <a:rPr lang="en-GB" sz="4400" b="1" dirty="0"/>
              <a:t>Faith</a:t>
            </a:r>
          </a:p>
        </p:txBody>
      </p:sp>
      <p:pic>
        <p:nvPicPr>
          <p:cNvPr id="10" name="Picture 9">
            <a:extLst>
              <a:ext uri="{FF2B5EF4-FFF2-40B4-BE49-F238E27FC236}">
                <a16:creationId xmlns:a16="http://schemas.microsoft.com/office/drawing/2014/main" id="{CDAEED17-6F6D-4AE2-B4A4-6AC0C7906C74}"/>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2" name="Oval 1">
            <a:extLst>
              <a:ext uri="{FF2B5EF4-FFF2-40B4-BE49-F238E27FC236}">
                <a16:creationId xmlns:a16="http://schemas.microsoft.com/office/drawing/2014/main" id="{71B1118C-1780-4006-A416-1EAF0ACFDD11}"/>
              </a:ext>
            </a:extLst>
          </p:cNvPr>
          <p:cNvSpPr/>
          <p:nvPr/>
        </p:nvSpPr>
        <p:spPr>
          <a:xfrm>
            <a:off x="5773821" y="3371799"/>
            <a:ext cx="560072" cy="507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0273ECF0-EB26-49FD-9692-BC1659A5D9A4}"/>
              </a:ext>
            </a:extLst>
          </p:cNvPr>
          <p:cNvCxnSpPr>
            <a:cxnSpLocks/>
          </p:cNvCxnSpPr>
          <p:nvPr/>
        </p:nvCxnSpPr>
        <p:spPr>
          <a:xfrm flipH="1">
            <a:off x="6083376" y="3625476"/>
            <a:ext cx="3282474" cy="26491"/>
          </a:xfrm>
          <a:prstGeom prst="straightConnector1">
            <a:avLst/>
          </a:prstGeom>
          <a:ln w="762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6E67242-EDEA-4B08-A54C-2EE03DEC1443}"/>
              </a:ext>
            </a:extLst>
          </p:cNvPr>
          <p:cNvSpPr txBox="1"/>
          <p:nvPr/>
        </p:nvSpPr>
        <p:spPr>
          <a:xfrm>
            <a:off x="9378462" y="3070198"/>
            <a:ext cx="1652953" cy="769441"/>
          </a:xfrm>
          <a:prstGeom prst="rect">
            <a:avLst/>
          </a:prstGeom>
          <a:noFill/>
        </p:spPr>
        <p:txBody>
          <a:bodyPr wrap="square" rtlCol="0">
            <a:spAutoFit/>
          </a:bodyPr>
          <a:lstStyle/>
          <a:p>
            <a:r>
              <a:rPr lang="en-GB" sz="4400" b="1" dirty="0">
                <a:solidFill>
                  <a:srgbClr val="FF0000"/>
                </a:solidFill>
              </a:rPr>
              <a:t>Jesus</a:t>
            </a:r>
          </a:p>
        </p:txBody>
      </p:sp>
    </p:spTree>
    <p:extLst>
      <p:ext uri="{BB962C8B-B14F-4D97-AF65-F5344CB8AC3E}">
        <p14:creationId xmlns:p14="http://schemas.microsoft.com/office/powerpoint/2010/main" val="103391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56" y="1562811"/>
            <a:ext cx="3504727" cy="993828"/>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57" y="3026305"/>
            <a:ext cx="3504727" cy="1368152"/>
          </a:xfrm>
          <a:prstGeom prst="rect">
            <a:avLst/>
          </a:prstGeom>
          <a:noFill/>
          <a:ln>
            <a:noFill/>
          </a:ln>
        </p:spPr>
      </p:pic>
      <p:sp>
        <p:nvSpPr>
          <p:cNvPr id="6" name="TextBox 5">
            <a:extLst>
              <a:ext uri="{FF2B5EF4-FFF2-40B4-BE49-F238E27FC236}">
                <a16:creationId xmlns:a16="http://schemas.microsoft.com/office/drawing/2014/main" id="{543FB1C9-59A8-44D5-9554-324A58ACE8C1}"/>
              </a:ext>
            </a:extLst>
          </p:cNvPr>
          <p:cNvSpPr txBox="1"/>
          <p:nvPr/>
        </p:nvSpPr>
        <p:spPr>
          <a:xfrm>
            <a:off x="5284237" y="1304740"/>
            <a:ext cx="6520069" cy="1384995"/>
          </a:xfrm>
          <a:prstGeom prst="rect">
            <a:avLst/>
          </a:prstGeom>
          <a:noFill/>
        </p:spPr>
        <p:txBody>
          <a:bodyPr wrap="square" rtlCol="0">
            <a:spAutoFit/>
          </a:bodyPr>
          <a:lstStyle/>
          <a:p>
            <a:r>
              <a:rPr lang="en-US" sz="2800" b="1" dirty="0">
                <a:solidFill>
                  <a:schemeClr val="tx2">
                    <a:lumMod val="20000"/>
                    <a:lumOff val="80000"/>
                  </a:schemeClr>
                </a:solidFill>
              </a:rPr>
              <a:t>www.outreachuk.com </a:t>
            </a:r>
          </a:p>
          <a:p>
            <a:r>
              <a:rPr lang="en-US" sz="2800" b="1" dirty="0">
                <a:solidFill>
                  <a:schemeClr val="tx2">
                    <a:lumMod val="20000"/>
                    <a:lumOff val="80000"/>
                  </a:schemeClr>
                </a:solidFill>
              </a:rPr>
              <a:t>info@outreachuk.com</a:t>
            </a:r>
          </a:p>
          <a:p>
            <a:r>
              <a:rPr lang="en-US" sz="2800" b="1" dirty="0">
                <a:solidFill>
                  <a:schemeClr val="tx2">
                    <a:lumMod val="20000"/>
                    <a:lumOff val="80000"/>
                  </a:schemeClr>
                </a:solidFill>
              </a:rPr>
              <a:t>0300 123 1990</a:t>
            </a:r>
            <a:endParaRPr lang="en-US" sz="2800" b="1" dirty="0"/>
          </a:p>
        </p:txBody>
      </p:sp>
      <p:sp>
        <p:nvSpPr>
          <p:cNvPr id="2" name="TextBox 1">
            <a:extLst>
              <a:ext uri="{FF2B5EF4-FFF2-40B4-BE49-F238E27FC236}">
                <a16:creationId xmlns:a16="http://schemas.microsoft.com/office/drawing/2014/main" id="{5BBC0B4C-5C0C-4168-86EF-CD187BFCEA31}"/>
              </a:ext>
            </a:extLst>
          </p:cNvPr>
          <p:cNvSpPr txBox="1"/>
          <p:nvPr/>
        </p:nvSpPr>
        <p:spPr>
          <a:xfrm>
            <a:off x="243091" y="239086"/>
            <a:ext cx="8301183" cy="954107"/>
          </a:xfrm>
          <a:prstGeom prst="rect">
            <a:avLst/>
          </a:prstGeom>
          <a:noFill/>
        </p:spPr>
        <p:txBody>
          <a:bodyPr wrap="none" rtlCol="0">
            <a:spAutoFit/>
          </a:bodyPr>
          <a:lstStyle/>
          <a:p>
            <a:r>
              <a:rPr lang="en-US" sz="2800" dirty="0">
                <a:solidFill>
                  <a:srgbClr val="FFFF00"/>
                </a:solidFill>
                <a:latin typeface="Arial Black" panose="020B0A04020102020204" pitchFamily="34" charset="0"/>
              </a:rPr>
              <a:t>FOR MORE INFORMATION AND </a:t>
            </a:r>
          </a:p>
          <a:p>
            <a:r>
              <a:rPr lang="en-US" sz="2800" dirty="0">
                <a:solidFill>
                  <a:srgbClr val="FFFF00"/>
                </a:solidFill>
                <a:latin typeface="Arial Black" panose="020B0A04020102020204" pitchFamily="34" charset="0"/>
              </a:rPr>
              <a:t>GOSPEL LITERATURE PLEASE CONTACT</a:t>
            </a:r>
            <a:r>
              <a:rPr lang="en-US" dirty="0"/>
              <a:t>: </a:t>
            </a:r>
            <a:endParaRPr lang="en-GB" dirty="0"/>
          </a:p>
        </p:txBody>
      </p:sp>
      <p:pic>
        <p:nvPicPr>
          <p:cNvPr id="11" name="Picture 10">
            <a:extLst>
              <a:ext uri="{FF2B5EF4-FFF2-40B4-BE49-F238E27FC236}">
                <a16:creationId xmlns:a16="http://schemas.microsoft.com/office/drawing/2014/main" id="{09649E37-7B4A-4645-834A-30249FF6FF44}"/>
              </a:ext>
            </a:extLst>
          </p:cNvPr>
          <p:cNvPicPr>
            <a:picLocks noChangeAspect="1"/>
          </p:cNvPicPr>
          <p:nvPr/>
        </p:nvPicPr>
        <p:blipFill rotWithShape="1">
          <a:blip r:embed="rId5"/>
          <a:srcRect l="3913" t="11962" r="2609" b="10705"/>
          <a:stretch/>
        </p:blipFill>
        <p:spPr>
          <a:xfrm>
            <a:off x="1449658" y="4922049"/>
            <a:ext cx="3504727" cy="1368152"/>
          </a:xfrm>
          <a:prstGeom prst="rect">
            <a:avLst/>
          </a:prstGeom>
        </p:spPr>
      </p:pic>
      <p:sp>
        <p:nvSpPr>
          <p:cNvPr id="12" name="TextBox 11">
            <a:extLst>
              <a:ext uri="{FF2B5EF4-FFF2-40B4-BE49-F238E27FC236}">
                <a16:creationId xmlns:a16="http://schemas.microsoft.com/office/drawing/2014/main" id="{76976CF3-8623-47E3-948B-C886A2741DF9}"/>
              </a:ext>
            </a:extLst>
          </p:cNvPr>
          <p:cNvSpPr txBox="1"/>
          <p:nvPr/>
        </p:nvSpPr>
        <p:spPr>
          <a:xfrm>
            <a:off x="5284238" y="2997263"/>
            <a:ext cx="6520069" cy="1384995"/>
          </a:xfrm>
          <a:prstGeom prst="rect">
            <a:avLst/>
          </a:prstGeom>
          <a:noFill/>
        </p:spPr>
        <p:txBody>
          <a:bodyPr wrap="square" rtlCol="0">
            <a:spAutoFit/>
          </a:bodyPr>
          <a:lstStyle/>
          <a:p>
            <a:r>
              <a:rPr lang="en-US" sz="2800" b="1" dirty="0"/>
              <a:t>www.goodnews-paper.org.uk</a:t>
            </a:r>
          </a:p>
          <a:p>
            <a:r>
              <a:rPr lang="en-US" sz="2800" b="1" dirty="0"/>
              <a:t>goodnewseditor@ntlworld.com</a:t>
            </a:r>
            <a:endParaRPr lang="en-US" sz="3200" b="1" dirty="0"/>
          </a:p>
          <a:p>
            <a:r>
              <a:rPr lang="en-US" sz="2800" b="1" dirty="0">
                <a:solidFill>
                  <a:schemeClr val="tx2">
                    <a:lumMod val="20000"/>
                    <a:lumOff val="80000"/>
                  </a:schemeClr>
                </a:solidFill>
              </a:rPr>
              <a:t>0115 9233324</a:t>
            </a:r>
            <a:endParaRPr lang="en-US" sz="2800" b="1" dirty="0"/>
          </a:p>
        </p:txBody>
      </p:sp>
      <p:sp>
        <p:nvSpPr>
          <p:cNvPr id="5" name="TextBox 4">
            <a:extLst>
              <a:ext uri="{FF2B5EF4-FFF2-40B4-BE49-F238E27FC236}">
                <a16:creationId xmlns:a16="http://schemas.microsoft.com/office/drawing/2014/main" id="{4C187854-60AA-475D-AFBB-DF5BD2EFE053}"/>
              </a:ext>
            </a:extLst>
          </p:cNvPr>
          <p:cNvSpPr txBox="1"/>
          <p:nvPr/>
        </p:nvSpPr>
        <p:spPr>
          <a:xfrm>
            <a:off x="5473148" y="4860762"/>
            <a:ext cx="3102131" cy="1384995"/>
          </a:xfrm>
          <a:prstGeom prst="rect">
            <a:avLst/>
          </a:prstGeom>
          <a:noFill/>
        </p:spPr>
        <p:txBody>
          <a:bodyPr wrap="none" rtlCol="0">
            <a:spAutoFit/>
          </a:bodyPr>
          <a:lstStyle/>
          <a:p>
            <a:r>
              <a:rPr lang="en-GB" sz="2800" b="1" dirty="0"/>
              <a:t>www.ptluk.org</a:t>
            </a:r>
          </a:p>
          <a:p>
            <a:r>
              <a:rPr lang="en-GB" sz="2800" b="1" dirty="0"/>
              <a:t>admin@ptluk.org</a:t>
            </a:r>
          </a:p>
          <a:p>
            <a:r>
              <a:rPr lang="en-GB" sz="2800" b="1" dirty="0"/>
              <a:t>01903 705362</a:t>
            </a:r>
          </a:p>
        </p:txBody>
      </p:sp>
      <p:pic>
        <p:nvPicPr>
          <p:cNvPr id="9" name="Picture 8">
            <a:extLst>
              <a:ext uri="{FF2B5EF4-FFF2-40B4-BE49-F238E27FC236}">
                <a16:creationId xmlns:a16="http://schemas.microsoft.com/office/drawing/2014/main" id="{B1291233-20B4-4540-B67B-68B68EBD55DC}"/>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151389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for More Jesus Mark 1:14-15 – M. Lane Harrison">
            <a:extLst>
              <a:ext uri="{FF2B5EF4-FFF2-40B4-BE49-F238E27FC236}">
                <a16:creationId xmlns:a16="http://schemas.microsoft.com/office/drawing/2014/main" id="{08C5615B-EBF7-4663-986C-BFA649D3C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EB5FBB-6D1F-485B-AD6D-05F7C57087D4}"/>
              </a:ext>
            </a:extLst>
          </p:cNvPr>
          <p:cNvSpPr txBox="1"/>
          <p:nvPr/>
        </p:nvSpPr>
        <p:spPr>
          <a:xfrm>
            <a:off x="-167711" y="612844"/>
            <a:ext cx="7947368" cy="5632311"/>
          </a:xfrm>
          <a:prstGeom prst="rect">
            <a:avLst/>
          </a:prstGeom>
          <a:noFill/>
        </p:spPr>
        <p:txBody>
          <a:bodyPr wrap="square" rtlCol="0">
            <a:spAutoFit/>
          </a:bodyPr>
          <a:lstStyle/>
          <a:p>
            <a:pPr algn="ctr"/>
            <a:r>
              <a:rPr lang="en-US" sz="4000" b="1" dirty="0">
                <a:solidFill>
                  <a:schemeClr val="bg1">
                    <a:lumMod val="95000"/>
                    <a:lumOff val="5000"/>
                  </a:schemeClr>
                </a:solidFill>
                <a:latin typeface="Arial" panose="020B0604020202020204" pitchFamily="34" charset="0"/>
                <a:cs typeface="Arial" panose="020B0604020202020204" pitchFamily="34" charset="0"/>
              </a:rPr>
              <a:t>MARK 1 v 14 – 15:</a:t>
            </a:r>
          </a:p>
          <a:p>
            <a:pPr algn="ctr"/>
            <a:r>
              <a:rPr lang="en-US" sz="4000" b="1" baseline="30000" dirty="0">
                <a:solidFill>
                  <a:schemeClr val="bg1">
                    <a:lumMod val="95000"/>
                    <a:lumOff val="5000"/>
                  </a:schemeClr>
                </a:solidFill>
                <a:latin typeface="Arial" panose="020B0604020202020204" pitchFamily="34" charset="0"/>
                <a:cs typeface="Arial" panose="020B0604020202020204" pitchFamily="34" charset="0"/>
              </a:rPr>
              <a:t>14 </a:t>
            </a:r>
            <a:r>
              <a:rPr lang="en-US" sz="4000" b="1" dirty="0">
                <a:solidFill>
                  <a:schemeClr val="bg1">
                    <a:lumMod val="95000"/>
                    <a:lumOff val="5000"/>
                  </a:schemeClr>
                </a:solidFill>
                <a:latin typeface="Arial" panose="020B0604020202020204" pitchFamily="34" charset="0"/>
                <a:cs typeface="Arial" panose="020B0604020202020204" pitchFamily="34" charset="0"/>
              </a:rPr>
              <a:t>After John was put in prison,</a:t>
            </a:r>
          </a:p>
          <a:p>
            <a:pPr algn="ctr"/>
            <a:r>
              <a:rPr lang="en-US" sz="4000" b="1" dirty="0">
                <a:solidFill>
                  <a:schemeClr val="bg1">
                    <a:lumMod val="95000"/>
                    <a:lumOff val="5000"/>
                  </a:schemeClr>
                </a:solidFill>
                <a:latin typeface="Arial" panose="020B0604020202020204" pitchFamily="34" charset="0"/>
                <a:cs typeface="Arial" panose="020B0604020202020204" pitchFamily="34" charset="0"/>
              </a:rPr>
              <a:t> Jesus went into Galilee,</a:t>
            </a:r>
          </a:p>
          <a:p>
            <a:pPr algn="ctr"/>
            <a:r>
              <a:rPr lang="en-US" sz="4000" b="1" dirty="0">
                <a:solidFill>
                  <a:schemeClr val="bg1">
                    <a:lumMod val="95000"/>
                    <a:lumOff val="5000"/>
                  </a:schemeClr>
                </a:solidFill>
                <a:latin typeface="Arial" panose="020B0604020202020204" pitchFamily="34" charset="0"/>
                <a:cs typeface="Arial" panose="020B0604020202020204" pitchFamily="34" charset="0"/>
              </a:rPr>
              <a:t> proclaiming the good news of God. </a:t>
            </a:r>
            <a:r>
              <a:rPr lang="en-US" sz="4000" b="1" baseline="30000" dirty="0">
                <a:solidFill>
                  <a:schemeClr val="bg1">
                    <a:lumMod val="95000"/>
                    <a:lumOff val="5000"/>
                  </a:schemeClr>
                </a:solidFill>
                <a:latin typeface="Arial" panose="020B0604020202020204" pitchFamily="34" charset="0"/>
                <a:cs typeface="Arial" panose="020B0604020202020204" pitchFamily="34" charset="0"/>
              </a:rPr>
              <a:t>15 </a:t>
            </a:r>
            <a:r>
              <a:rPr lang="en-US" sz="4000" b="1" dirty="0">
                <a:solidFill>
                  <a:schemeClr val="bg1">
                    <a:lumMod val="95000"/>
                    <a:lumOff val="5000"/>
                  </a:schemeClr>
                </a:solidFill>
                <a:latin typeface="Arial" panose="020B0604020202020204" pitchFamily="34" charset="0"/>
                <a:cs typeface="Arial" panose="020B0604020202020204" pitchFamily="34" charset="0"/>
              </a:rPr>
              <a:t>“The time has come,” </a:t>
            </a:r>
          </a:p>
          <a:p>
            <a:pPr algn="ctr"/>
            <a:r>
              <a:rPr lang="en-US" sz="4000" b="1" dirty="0">
                <a:solidFill>
                  <a:schemeClr val="bg1">
                    <a:lumMod val="95000"/>
                    <a:lumOff val="5000"/>
                  </a:schemeClr>
                </a:solidFill>
                <a:latin typeface="Arial" panose="020B0604020202020204" pitchFamily="34" charset="0"/>
                <a:cs typeface="Arial" panose="020B0604020202020204" pitchFamily="34" charset="0"/>
              </a:rPr>
              <a:t>he said.</a:t>
            </a:r>
          </a:p>
          <a:p>
            <a:pPr algn="ctr"/>
            <a:r>
              <a:rPr lang="en-US" sz="4000" b="1" dirty="0">
                <a:solidFill>
                  <a:schemeClr val="bg1">
                    <a:lumMod val="95000"/>
                    <a:lumOff val="5000"/>
                  </a:schemeClr>
                </a:solidFill>
                <a:latin typeface="Arial" panose="020B0604020202020204" pitchFamily="34" charset="0"/>
                <a:cs typeface="Arial" panose="020B0604020202020204" pitchFamily="34" charset="0"/>
              </a:rPr>
              <a:t> “The kingdom of God has </a:t>
            </a:r>
            <a:br>
              <a:rPr lang="en-US" sz="4000" b="1" dirty="0">
                <a:solidFill>
                  <a:schemeClr val="bg1">
                    <a:lumMod val="95000"/>
                    <a:lumOff val="5000"/>
                  </a:schemeClr>
                </a:solidFill>
                <a:latin typeface="Arial" panose="020B0604020202020204" pitchFamily="34" charset="0"/>
                <a:cs typeface="Arial" panose="020B0604020202020204" pitchFamily="34" charset="0"/>
              </a:rPr>
            </a:br>
            <a:r>
              <a:rPr lang="en-US" sz="4000" b="1" dirty="0">
                <a:solidFill>
                  <a:schemeClr val="bg1">
                    <a:lumMod val="95000"/>
                    <a:lumOff val="5000"/>
                  </a:schemeClr>
                </a:solidFill>
                <a:latin typeface="Arial" panose="020B0604020202020204" pitchFamily="34" charset="0"/>
                <a:cs typeface="Arial" panose="020B0604020202020204" pitchFamily="34" charset="0"/>
              </a:rPr>
              <a:t>come near. Repent and believe </a:t>
            </a:r>
            <a:br>
              <a:rPr lang="en-US" sz="4000" b="1" dirty="0">
                <a:solidFill>
                  <a:schemeClr val="bg1">
                    <a:lumMod val="95000"/>
                    <a:lumOff val="5000"/>
                  </a:schemeClr>
                </a:solidFill>
                <a:latin typeface="Arial" panose="020B0604020202020204" pitchFamily="34" charset="0"/>
                <a:cs typeface="Arial" panose="020B0604020202020204" pitchFamily="34" charset="0"/>
              </a:rPr>
            </a:br>
            <a:r>
              <a:rPr lang="en-US" sz="4000" b="1" dirty="0">
                <a:solidFill>
                  <a:schemeClr val="bg1">
                    <a:lumMod val="95000"/>
                    <a:lumOff val="5000"/>
                  </a:schemeClr>
                </a:solidFill>
                <a:latin typeface="Arial" panose="020B0604020202020204" pitchFamily="34" charset="0"/>
                <a:cs typeface="Arial" panose="020B0604020202020204" pitchFamily="34" charset="0"/>
              </a:rPr>
              <a:t>the good news</a:t>
            </a:r>
            <a:r>
              <a:rPr lang="en-US" sz="4000" b="1" dirty="0">
                <a:solidFill>
                  <a:schemeClr val="bg1">
                    <a:lumMod val="95000"/>
                    <a:lumOff val="5000"/>
                  </a:schemeClr>
                </a:solidFill>
                <a:latin typeface="system-ui"/>
              </a:rPr>
              <a:t>!”</a:t>
            </a:r>
            <a:endParaRPr lang="en-GB" sz="4000" b="1" dirty="0">
              <a:solidFill>
                <a:schemeClr val="bg1">
                  <a:lumMod val="95000"/>
                  <a:lumOff val="5000"/>
                </a:schemeClr>
              </a:solidFill>
            </a:endParaRPr>
          </a:p>
        </p:txBody>
      </p:sp>
      <p:pic>
        <p:nvPicPr>
          <p:cNvPr id="3" name="Picture 2">
            <a:extLst>
              <a:ext uri="{FF2B5EF4-FFF2-40B4-BE49-F238E27FC236}">
                <a16:creationId xmlns:a16="http://schemas.microsoft.com/office/drawing/2014/main" id="{24A7A899-901D-4C13-9603-DA4454AAF5E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888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Calls Disciples to Be 'Fishers of Men' | Life of Jesus">
            <a:extLst>
              <a:ext uri="{FF2B5EF4-FFF2-40B4-BE49-F238E27FC236}">
                <a16:creationId xmlns:a16="http://schemas.microsoft.com/office/drawing/2014/main" id="{9ABF4D76-3E1B-4CD2-A4EC-C78EBC5F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67" y="101042"/>
            <a:ext cx="6065885" cy="333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52170-606B-49CC-9E99-46547E93BFE3}"/>
              </a:ext>
            </a:extLst>
          </p:cNvPr>
          <p:cNvSpPr txBox="1"/>
          <p:nvPr/>
        </p:nvSpPr>
        <p:spPr>
          <a:xfrm>
            <a:off x="1119507" y="3429000"/>
            <a:ext cx="9672320" cy="224676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Mark 1 v 17 – 18:</a:t>
            </a:r>
          </a:p>
          <a:p>
            <a:r>
              <a:rPr lang="en-GB" sz="3200" b="1" dirty="0">
                <a:latin typeface="Arial" panose="020B0604020202020204" pitchFamily="34" charset="0"/>
                <a:cs typeface="Arial" panose="020B0604020202020204" pitchFamily="34" charset="0"/>
              </a:rPr>
              <a:t>‘Come follow me’, Jesus said, ‘and I will make you fishers of men. At once they left their nets and followed him</a:t>
            </a:r>
            <a:r>
              <a:rPr lang="en-GB" sz="3600" b="1"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A5B12F24-7963-4E1A-B238-9D105C5D807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606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3FB62-420B-477C-9488-7CDD962E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253058"/>
            <a:ext cx="8784976" cy="630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AAC26DD-5F99-4338-B90F-5E5761CF8624}"/>
              </a:ext>
            </a:extLst>
          </p:cNvPr>
          <p:cNvSpPr txBox="1"/>
          <p:nvPr/>
        </p:nvSpPr>
        <p:spPr>
          <a:xfrm>
            <a:off x="5234474" y="447470"/>
            <a:ext cx="5955103" cy="181588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John 21 v 6:</a:t>
            </a:r>
          </a:p>
          <a:p>
            <a:r>
              <a:rPr lang="en-GB" sz="2800" dirty="0">
                <a:solidFill>
                  <a:schemeClr val="bg1"/>
                </a:solidFill>
                <a:latin typeface="Arial" panose="020B0604020202020204" pitchFamily="34" charset="0"/>
                <a:cs typeface="Arial" panose="020B0604020202020204" pitchFamily="34" charset="0"/>
              </a:rPr>
              <a:t>‘Cast your net on the </a:t>
            </a:r>
          </a:p>
          <a:p>
            <a:r>
              <a:rPr lang="en-GB" sz="2800" dirty="0">
                <a:solidFill>
                  <a:schemeClr val="bg1"/>
                </a:solidFill>
                <a:latin typeface="Arial" panose="020B0604020202020204" pitchFamily="34" charset="0"/>
                <a:cs typeface="Arial" panose="020B0604020202020204" pitchFamily="34" charset="0"/>
              </a:rPr>
              <a:t>other side of the boat</a:t>
            </a:r>
          </a:p>
          <a:p>
            <a:r>
              <a:rPr lang="en-GB" sz="2800" dirty="0">
                <a:solidFill>
                  <a:schemeClr val="bg1"/>
                </a:solidFill>
                <a:latin typeface="Arial" panose="020B0604020202020204" pitchFamily="34" charset="0"/>
                <a:cs typeface="Arial" panose="020B0604020202020204" pitchFamily="34" charset="0"/>
              </a:rPr>
              <a:t>and you will find fish.’</a:t>
            </a:r>
          </a:p>
        </p:txBody>
      </p:sp>
      <p:pic>
        <p:nvPicPr>
          <p:cNvPr id="5" name="Picture 4">
            <a:extLst>
              <a:ext uri="{FF2B5EF4-FFF2-40B4-BE49-F238E27FC236}">
                <a16:creationId xmlns:a16="http://schemas.microsoft.com/office/drawing/2014/main" id="{96402999-9346-47F4-8450-35CC4384B2B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1949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E341721F-27F8-4212-8090-FD71DACCCB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8451" y="999328"/>
            <a:ext cx="5395098" cy="40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E49BC95-9AE9-4E5B-8506-1AB98379A5E4}"/>
              </a:ext>
            </a:extLst>
          </p:cNvPr>
          <p:cNvSpPr txBox="1"/>
          <p:nvPr/>
        </p:nvSpPr>
        <p:spPr>
          <a:xfrm>
            <a:off x="4716679" y="6264929"/>
            <a:ext cx="2758640" cy="461665"/>
          </a:xfrm>
          <a:prstGeom prst="rect">
            <a:avLst/>
          </a:prstGeom>
          <a:noFill/>
        </p:spPr>
        <p:txBody>
          <a:bodyPr wrap="none">
            <a:spAutoFit/>
          </a:bodyPr>
          <a:lstStyle/>
          <a:p>
            <a:pPr fontAlgn="auto">
              <a:spcBef>
                <a:spcPts val="0"/>
              </a:spcBef>
              <a:spcAft>
                <a:spcPts val="0"/>
              </a:spcAft>
              <a:defRPr/>
            </a:pPr>
            <a:r>
              <a:rPr lang="en-GB" sz="2400" b="1" dirty="0">
                <a:solidFill>
                  <a:srgbClr val="FFFF00"/>
                </a:solidFill>
                <a:latin typeface="Arial Black" panose="020B0A04020102020204" pitchFamily="34" charset="0"/>
              </a:rPr>
              <a:t>Matthew 9 v 37</a:t>
            </a:r>
          </a:p>
        </p:txBody>
      </p:sp>
      <p:sp>
        <p:nvSpPr>
          <p:cNvPr id="2" name="TextBox 1">
            <a:extLst>
              <a:ext uri="{FF2B5EF4-FFF2-40B4-BE49-F238E27FC236}">
                <a16:creationId xmlns:a16="http://schemas.microsoft.com/office/drawing/2014/main" id="{254234A9-F40F-4343-BDD6-A79A851E7260}"/>
              </a:ext>
            </a:extLst>
          </p:cNvPr>
          <p:cNvSpPr txBox="1"/>
          <p:nvPr/>
        </p:nvSpPr>
        <p:spPr>
          <a:xfrm>
            <a:off x="1757788" y="5046102"/>
            <a:ext cx="8676423" cy="1200329"/>
          </a:xfrm>
          <a:prstGeom prst="rect">
            <a:avLst/>
          </a:prstGeom>
          <a:noFill/>
        </p:spPr>
        <p:txBody>
          <a:bodyPr wrap="square" rtlCol="0">
            <a:spAutoFit/>
          </a:bodyPr>
          <a:lstStyle/>
          <a:p>
            <a:pPr algn="ctr"/>
            <a:r>
              <a:rPr lang="en-GB" sz="3600" b="1" dirty="0">
                <a:latin typeface="Arial Black" panose="020B0A04020102020204" pitchFamily="34" charset="0"/>
              </a:rPr>
              <a:t>‘The harvest is plentiful, but</a:t>
            </a:r>
          </a:p>
          <a:p>
            <a:pPr algn="ctr"/>
            <a:r>
              <a:rPr lang="en-GB" sz="3600" b="1" dirty="0">
                <a:latin typeface="Arial Black" panose="020B0A04020102020204" pitchFamily="34" charset="0"/>
              </a:rPr>
              <a:t>the workers are few.’     </a:t>
            </a:r>
          </a:p>
        </p:txBody>
      </p:sp>
      <p:pic>
        <p:nvPicPr>
          <p:cNvPr id="3" name="Picture 2">
            <a:extLst>
              <a:ext uri="{FF2B5EF4-FFF2-40B4-BE49-F238E27FC236}">
                <a16:creationId xmlns:a16="http://schemas.microsoft.com/office/drawing/2014/main" id="{AB2A83DB-E7E0-4BEC-BFEE-02DDE977A354}"/>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4" name="TextBox 3">
            <a:extLst>
              <a:ext uri="{FF2B5EF4-FFF2-40B4-BE49-F238E27FC236}">
                <a16:creationId xmlns:a16="http://schemas.microsoft.com/office/drawing/2014/main" id="{927C1022-9EF7-4071-98E2-ECE2F3A09F7D}"/>
              </a:ext>
            </a:extLst>
          </p:cNvPr>
          <p:cNvSpPr txBox="1"/>
          <p:nvPr/>
        </p:nvSpPr>
        <p:spPr>
          <a:xfrm>
            <a:off x="2454181" y="66749"/>
            <a:ext cx="7283635" cy="923330"/>
          </a:xfrm>
          <a:prstGeom prst="rect">
            <a:avLst/>
          </a:prstGeom>
          <a:noFill/>
        </p:spPr>
        <p:txBody>
          <a:bodyPr wrap="square" rtlCol="0">
            <a:spAutoFit/>
          </a:bodyPr>
          <a:lstStyle/>
          <a:p>
            <a:r>
              <a:rPr lang="en-GB" sz="5400" b="1" dirty="0">
                <a:solidFill>
                  <a:srgbClr val="FFFF00"/>
                </a:solidFill>
                <a:latin typeface="Arial Black" panose="020B0A04020102020204" pitchFamily="34" charset="0"/>
              </a:rPr>
              <a:t>What is Achieved?</a:t>
            </a:r>
          </a:p>
        </p:txBody>
      </p:sp>
    </p:spTree>
    <p:extLst>
      <p:ext uri="{BB962C8B-B14F-4D97-AF65-F5344CB8AC3E}">
        <p14:creationId xmlns:p14="http://schemas.microsoft.com/office/powerpoint/2010/main" val="1861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65BE4-F6A3-4C82-9844-491330493917}"/>
              </a:ext>
            </a:extLst>
          </p:cNvPr>
          <p:cNvSpPr txBox="1"/>
          <p:nvPr/>
        </p:nvSpPr>
        <p:spPr>
          <a:xfrm>
            <a:off x="30076" y="814754"/>
            <a:ext cx="8049467" cy="6340197"/>
          </a:xfrm>
          <a:prstGeom prst="rect">
            <a:avLst/>
          </a:prstGeom>
          <a:noFill/>
        </p:spPr>
        <p:txBody>
          <a:bodyPr wrap="square" rtlCol="0">
            <a:spAutoFit/>
          </a:bodyPr>
          <a:lstStyle/>
          <a:p>
            <a:r>
              <a:rPr lang="en-GB" sz="2800" dirty="0">
                <a:latin typeface="Arial Black" panose="020B0A04020102020204" pitchFamily="34" charset="0"/>
              </a:rPr>
              <a:t>THE PROMISE:</a:t>
            </a:r>
          </a:p>
          <a:p>
            <a:r>
              <a:rPr lang="en-GB" sz="2000" dirty="0">
                <a:solidFill>
                  <a:srgbClr val="FFFF00"/>
                </a:solidFill>
                <a:latin typeface="Arial Black" panose="020B0A04020102020204" pitchFamily="34" charset="0"/>
              </a:rPr>
              <a:t>Romans 10 v 13 – 17:</a:t>
            </a:r>
          </a:p>
          <a:p>
            <a:endParaRPr lang="en-GB" sz="2000" dirty="0">
              <a:latin typeface="Arial Black" panose="020B0A04020102020204" pitchFamily="34" charset="0"/>
            </a:endParaRPr>
          </a:p>
          <a:p>
            <a:pPr algn="l"/>
            <a:r>
              <a:rPr lang="en-US" sz="2000" b="1" i="0" baseline="30000" dirty="0">
                <a:effectLst/>
                <a:latin typeface="Arial Black" panose="020B0A04020102020204" pitchFamily="34" charset="0"/>
              </a:rPr>
              <a:t>12 </a:t>
            </a:r>
            <a:r>
              <a:rPr lang="en-US" sz="2000" b="0" i="0" dirty="0">
                <a:effectLst/>
                <a:latin typeface="Arial Black" panose="020B0A04020102020204" pitchFamily="34" charset="0"/>
              </a:rPr>
              <a:t>For there is no difference between Jew and Gentile—the same Lord is Lord of all and richly blesses all who call on him, </a:t>
            </a:r>
            <a:r>
              <a:rPr lang="en-US" sz="2000" b="1" i="0" baseline="30000" dirty="0">
                <a:effectLst/>
                <a:latin typeface="Arial Black" panose="020B0A04020102020204" pitchFamily="34" charset="0"/>
              </a:rPr>
              <a:t>13 </a:t>
            </a:r>
            <a:r>
              <a:rPr lang="en-US" sz="2000" b="0" i="0" dirty="0">
                <a:effectLst/>
                <a:latin typeface="Arial Black" panose="020B0A04020102020204" pitchFamily="34" charset="0"/>
              </a:rPr>
              <a:t>for, “Everyone who calls on the name of the Lord will be saved.”</a:t>
            </a:r>
          </a:p>
          <a:p>
            <a:pPr algn="l"/>
            <a:r>
              <a:rPr lang="en-US" sz="2000" b="1" i="0" baseline="30000" dirty="0">
                <a:effectLst/>
                <a:latin typeface="Arial Black" panose="020B0A04020102020204" pitchFamily="34" charset="0"/>
              </a:rPr>
              <a:t>14 </a:t>
            </a:r>
            <a:r>
              <a:rPr lang="en-US" sz="2000" b="0" i="0" dirty="0">
                <a:effectLst/>
                <a:latin typeface="Arial Black" panose="020B0A04020102020204" pitchFamily="34" charset="0"/>
              </a:rPr>
              <a:t>How, then, can they call on the one they have not believed in? And how can they believe in the one of whom they have not heard? And how can they hear without someone preaching to them? </a:t>
            </a:r>
            <a:r>
              <a:rPr lang="en-US" sz="2000" b="1" i="0" baseline="30000" dirty="0">
                <a:effectLst/>
                <a:latin typeface="Arial Black" panose="020B0A04020102020204" pitchFamily="34" charset="0"/>
              </a:rPr>
              <a:t>15 </a:t>
            </a:r>
            <a:r>
              <a:rPr lang="en-US" sz="2000" b="0" i="0" dirty="0">
                <a:effectLst/>
                <a:latin typeface="Arial Black" panose="020B0A04020102020204" pitchFamily="34" charset="0"/>
              </a:rPr>
              <a:t>And how can anyone preach unless they are sent? As it is written: “How beautiful are the feet of those who bring good news!”</a:t>
            </a:r>
          </a:p>
          <a:p>
            <a:pPr algn="l"/>
            <a:r>
              <a:rPr lang="en-US" sz="2000" b="1" i="0" baseline="30000" dirty="0">
                <a:effectLst/>
                <a:latin typeface="Arial Black" panose="020B0A04020102020204" pitchFamily="34" charset="0"/>
              </a:rPr>
              <a:t>16 </a:t>
            </a:r>
            <a:r>
              <a:rPr lang="en-US" sz="2000" b="0" i="0" dirty="0">
                <a:effectLst/>
                <a:latin typeface="Arial Black" panose="020B0A04020102020204" pitchFamily="34" charset="0"/>
              </a:rPr>
              <a:t>But not all the Israelites accepted the good news. For Isaiah says, “Lord, who has believed our message?”</a:t>
            </a:r>
            <a:r>
              <a:rPr lang="en-US" sz="2000" b="0" i="0" baseline="30000" dirty="0">
                <a:effectLst/>
                <a:latin typeface="Arial Black" panose="020B0A04020102020204" pitchFamily="34" charset="0"/>
              </a:rPr>
              <a:t>[</a:t>
            </a:r>
            <a:r>
              <a:rPr lang="en-US" sz="2000" b="1" i="0" baseline="30000" dirty="0">
                <a:effectLst/>
                <a:latin typeface="Arial Black" panose="020B0A04020102020204" pitchFamily="34" charset="0"/>
              </a:rPr>
              <a:t>17 </a:t>
            </a:r>
            <a:r>
              <a:rPr lang="en-US" sz="2000" b="0" i="0" dirty="0">
                <a:effectLst/>
                <a:latin typeface="Arial Black" panose="020B0A04020102020204" pitchFamily="34" charset="0"/>
              </a:rPr>
              <a:t>Consequently, faith comes from hearing the message, and the message is heard through the word about Christ.</a:t>
            </a:r>
          </a:p>
          <a:p>
            <a:endParaRPr lang="en-GB" dirty="0"/>
          </a:p>
        </p:txBody>
      </p:sp>
      <p:sp>
        <p:nvSpPr>
          <p:cNvPr id="3" name="TextBox 2">
            <a:extLst>
              <a:ext uri="{FF2B5EF4-FFF2-40B4-BE49-F238E27FC236}">
                <a16:creationId xmlns:a16="http://schemas.microsoft.com/office/drawing/2014/main" id="{83A3AD91-1C84-401F-8888-DE69C4F39A35}"/>
              </a:ext>
            </a:extLst>
          </p:cNvPr>
          <p:cNvSpPr txBox="1"/>
          <p:nvPr/>
        </p:nvSpPr>
        <p:spPr>
          <a:xfrm>
            <a:off x="8030496" y="184518"/>
            <a:ext cx="4082381" cy="4093428"/>
          </a:xfrm>
          <a:prstGeom prst="rect">
            <a:avLst/>
          </a:prstGeom>
          <a:noFill/>
          <a:ln w="63500">
            <a:solidFill>
              <a:schemeClr val="accent1"/>
            </a:solidFill>
          </a:ln>
        </p:spPr>
        <p:txBody>
          <a:bodyPr wrap="square" rtlCol="0">
            <a:spAutoFit/>
          </a:bodyPr>
          <a:lstStyle/>
          <a:p>
            <a:pPr algn="ctr"/>
            <a:r>
              <a:rPr lang="en-US" sz="2000" dirty="0">
                <a:latin typeface="Arial Black" panose="020B0A04020102020204" pitchFamily="34" charset="0"/>
              </a:rPr>
              <a:t>JESUS’ FOCUS</a:t>
            </a:r>
          </a:p>
          <a:p>
            <a:pPr algn="ctr"/>
            <a:r>
              <a:rPr lang="en-US" sz="2000" dirty="0">
                <a:solidFill>
                  <a:srgbClr val="FFFF00"/>
                </a:solidFill>
                <a:latin typeface="Arial Black" panose="020B0A04020102020204" pitchFamily="34" charset="0"/>
              </a:rPr>
              <a:t>John 4 v 34 – 35:</a:t>
            </a:r>
          </a:p>
          <a:p>
            <a:endParaRPr lang="en-US" sz="2000" dirty="0">
              <a:latin typeface="Arial Black" panose="020B0A04020102020204" pitchFamily="34" charset="0"/>
            </a:endParaRPr>
          </a:p>
          <a:p>
            <a:pPr algn="ctr"/>
            <a:r>
              <a:rPr lang="en-US" sz="2000" b="0" i="0" dirty="0">
                <a:effectLst/>
                <a:latin typeface="Arial Black" panose="020B0A04020102020204" pitchFamily="34" charset="0"/>
              </a:rPr>
              <a:t>“My food,” said Jesus, </a:t>
            </a:r>
          </a:p>
          <a:p>
            <a:pPr algn="ctr"/>
            <a:r>
              <a:rPr lang="en-US" sz="2000" b="0" i="0" dirty="0">
                <a:effectLst/>
                <a:latin typeface="Arial Black" panose="020B0A04020102020204" pitchFamily="34" charset="0"/>
              </a:rPr>
              <a:t>“is to do the will of him who </a:t>
            </a:r>
          </a:p>
          <a:p>
            <a:pPr algn="ctr"/>
            <a:r>
              <a:rPr lang="en-US" sz="2000" b="0" i="0" dirty="0">
                <a:effectLst/>
                <a:latin typeface="Arial Black" panose="020B0A04020102020204" pitchFamily="34" charset="0"/>
              </a:rPr>
              <a:t>sent me and to finish his work. </a:t>
            </a:r>
          </a:p>
          <a:p>
            <a:pPr algn="ctr"/>
            <a:r>
              <a:rPr lang="en-US" sz="2000" b="1" i="0" baseline="30000" dirty="0">
                <a:effectLst/>
                <a:latin typeface="Arial Black" panose="020B0A04020102020204" pitchFamily="34" charset="0"/>
              </a:rPr>
              <a:t>35 </a:t>
            </a:r>
            <a:r>
              <a:rPr lang="en-US" sz="2000" b="0" i="0" dirty="0">
                <a:effectLst/>
                <a:latin typeface="Arial Black" panose="020B0A04020102020204" pitchFamily="34" charset="0"/>
              </a:rPr>
              <a:t>Don’t you have a saying, </a:t>
            </a:r>
          </a:p>
          <a:p>
            <a:pPr algn="ctr"/>
            <a:r>
              <a:rPr lang="en-US" sz="2000" b="0" i="0" dirty="0">
                <a:effectLst/>
                <a:latin typeface="Arial Black" panose="020B0A04020102020204" pitchFamily="34" charset="0"/>
              </a:rPr>
              <a:t>‘It’s still four months until</a:t>
            </a:r>
          </a:p>
          <a:p>
            <a:pPr algn="ctr"/>
            <a:r>
              <a:rPr lang="en-US" sz="2000" b="0" i="0" dirty="0">
                <a:effectLst/>
                <a:latin typeface="Arial Black" panose="020B0A04020102020204" pitchFamily="34" charset="0"/>
              </a:rPr>
              <a:t> harvest’? I tell you, open your eyes and look at the fields! They are ripe for harvest.</a:t>
            </a:r>
            <a:endParaRPr lang="en-GB" sz="2000" dirty="0">
              <a:latin typeface="Arial Black" panose="020B0A04020102020204" pitchFamily="34" charset="0"/>
            </a:endParaRPr>
          </a:p>
        </p:txBody>
      </p:sp>
      <p:pic>
        <p:nvPicPr>
          <p:cNvPr id="5" name="Picture 4">
            <a:extLst>
              <a:ext uri="{FF2B5EF4-FFF2-40B4-BE49-F238E27FC236}">
                <a16:creationId xmlns:a16="http://schemas.microsoft.com/office/drawing/2014/main" id="{4E1D60E0-A634-4684-BDB7-240697190E31}"/>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3074" name="Picture 2" descr="Open Bible with light – Truth, Faith and Reason">
            <a:extLst>
              <a:ext uri="{FF2B5EF4-FFF2-40B4-BE49-F238E27FC236}">
                <a16:creationId xmlns:a16="http://schemas.microsoft.com/office/drawing/2014/main" id="{2FD8126C-FAB5-4702-AB4D-A538D21EE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8" y="184518"/>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revor\Dropbox\Pictures\London Oct 2014\P1020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4" y="1414589"/>
            <a:ext cx="3895725" cy="5193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59" name="Picture 2" descr="C:\Users\Trevor\AppData\Local\Microsoft\Windows\Temporary Internet Files\Content.IE5\WY4WVK1V\5602666514_64b59ec5c1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200" y="1414589"/>
            <a:ext cx="6212185" cy="442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141B1BA-D91B-43D9-A286-568550C44401}"/>
              </a:ext>
            </a:extLst>
          </p:cNvPr>
          <p:cNvPicPr>
            <a:picLocks noChangeAspect="1"/>
          </p:cNvPicPr>
          <p:nvPr/>
        </p:nvPicPr>
        <p:blipFill rotWithShape="1">
          <a:blip r:embed="rId5"/>
          <a:srcRect l="53832" t="42722" r="28904" b="39173"/>
          <a:stretch/>
        </p:blipFill>
        <p:spPr>
          <a:xfrm>
            <a:off x="10629413" y="5882314"/>
            <a:ext cx="1483464" cy="874644"/>
          </a:xfrm>
          <a:prstGeom prst="rect">
            <a:avLst/>
          </a:prstGeom>
        </p:spPr>
      </p:pic>
      <p:sp>
        <p:nvSpPr>
          <p:cNvPr id="4" name="TextBox 3">
            <a:extLst>
              <a:ext uri="{FF2B5EF4-FFF2-40B4-BE49-F238E27FC236}">
                <a16:creationId xmlns:a16="http://schemas.microsoft.com/office/drawing/2014/main" id="{7A0B11AA-C304-492C-B828-E64DBCB17D5E}"/>
              </a:ext>
            </a:extLst>
          </p:cNvPr>
          <p:cNvSpPr txBox="1"/>
          <p:nvPr/>
        </p:nvSpPr>
        <p:spPr>
          <a:xfrm>
            <a:off x="2014095" y="249722"/>
            <a:ext cx="8387205"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Raising Awareness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Users\Trevor\AppData\Local\Microsoft\Windows\Temporary Internet Files\Content.IE5\LBOF6OPI\credibi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392" y="2341224"/>
            <a:ext cx="4126712" cy="30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90ED01E-C97B-47E9-9493-F2E374B277DB}"/>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
        <p:nvSpPr>
          <p:cNvPr id="5" name="TextBox 4">
            <a:extLst>
              <a:ext uri="{FF2B5EF4-FFF2-40B4-BE49-F238E27FC236}">
                <a16:creationId xmlns:a16="http://schemas.microsoft.com/office/drawing/2014/main" id="{54812922-A2D0-4C0E-8D57-ABA4C417C9EB}"/>
              </a:ext>
            </a:extLst>
          </p:cNvPr>
          <p:cNvSpPr txBox="1"/>
          <p:nvPr/>
        </p:nvSpPr>
        <p:spPr>
          <a:xfrm>
            <a:off x="2927958" y="223262"/>
            <a:ext cx="8100040" cy="1015663"/>
          </a:xfrm>
          <a:prstGeom prst="rect">
            <a:avLst/>
          </a:prstGeom>
          <a:noFill/>
        </p:spPr>
        <p:txBody>
          <a:bodyPr wrap="square" rtlCol="0">
            <a:spAutoFit/>
          </a:bodyPr>
          <a:lstStyle/>
          <a:p>
            <a:r>
              <a:rPr lang="en-GB" sz="6000" b="1" dirty="0">
                <a:solidFill>
                  <a:srgbClr val="FFFF00"/>
                </a:solidFill>
                <a:latin typeface="Arial Black" panose="020B0A04020102020204" pitchFamily="34" charset="0"/>
              </a:rPr>
              <a:t>Gain Credibility</a:t>
            </a:r>
          </a:p>
        </p:txBody>
      </p:sp>
      <p:sp>
        <p:nvSpPr>
          <p:cNvPr id="3" name="TextBox 2">
            <a:extLst>
              <a:ext uri="{FF2B5EF4-FFF2-40B4-BE49-F238E27FC236}">
                <a16:creationId xmlns:a16="http://schemas.microsoft.com/office/drawing/2014/main" id="{FD57DF69-D6EF-43FA-BC7A-1C9D2660E38E}"/>
              </a:ext>
            </a:extLst>
          </p:cNvPr>
          <p:cNvSpPr txBox="1"/>
          <p:nvPr/>
        </p:nvSpPr>
        <p:spPr>
          <a:xfrm>
            <a:off x="366227" y="1685639"/>
            <a:ext cx="7091265" cy="5139869"/>
          </a:xfrm>
          <a:prstGeom prst="rect">
            <a:avLst/>
          </a:prstGeom>
          <a:noFill/>
        </p:spPr>
        <p:txBody>
          <a:bodyPr wrap="square" rtlCol="0">
            <a:spAutoFit/>
          </a:bodyPr>
          <a:lstStyle/>
          <a:p>
            <a:r>
              <a:rPr lang="en-GB" sz="3200" b="1" dirty="0">
                <a:solidFill>
                  <a:srgbClr val="FFFF00"/>
                </a:solidFill>
                <a:latin typeface="Arial Black" panose="020B0A04020102020204" pitchFamily="34" charset="0"/>
              </a:rPr>
              <a:t>Matthew 5 v 14 – 16:</a:t>
            </a:r>
          </a:p>
          <a:p>
            <a:endParaRPr lang="en-GB" sz="1600" b="1" dirty="0">
              <a:latin typeface="Arial Black" panose="020B0A04020102020204" pitchFamily="34" charset="0"/>
            </a:endParaRPr>
          </a:p>
          <a:p>
            <a:r>
              <a:rPr lang="en-GB" sz="2800" dirty="0">
                <a:latin typeface="Arial Black" panose="020B0A04020102020204" pitchFamily="34" charset="0"/>
              </a:rPr>
              <a:t>‘You are the light 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a:t>
            </a: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1517</TotalTime>
  <Words>6458</Words>
  <Application>Microsoft Office PowerPoint</Application>
  <PresentationFormat>Widescreen</PresentationFormat>
  <Paragraphs>392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Century Gothic</vt:lpstr>
      <vt:lpstr>system-ui</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dc:creator>
  <cp:lastModifiedBy>Trevor Dickerson</cp:lastModifiedBy>
  <cp:revision>86</cp:revision>
  <cp:lastPrinted>2018-06-01T15:58:25Z</cp:lastPrinted>
  <dcterms:created xsi:type="dcterms:W3CDTF">2015-01-05T15:52:24Z</dcterms:created>
  <dcterms:modified xsi:type="dcterms:W3CDTF">2020-10-21T10:59:04Z</dcterms:modified>
</cp:coreProperties>
</file>