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7" r:id="rId2"/>
    <p:sldId id="361" r:id="rId3"/>
    <p:sldId id="339" r:id="rId4"/>
    <p:sldId id="336" r:id="rId5"/>
    <p:sldId id="330" r:id="rId6"/>
    <p:sldId id="325" r:id="rId7"/>
    <p:sldId id="366" r:id="rId8"/>
    <p:sldId id="380" r:id="rId9"/>
    <p:sldId id="372" r:id="rId10"/>
    <p:sldId id="381" r:id="rId11"/>
    <p:sldId id="382" r:id="rId12"/>
    <p:sldId id="385" r:id="rId13"/>
    <p:sldId id="373" r:id="rId14"/>
    <p:sldId id="383" r:id="rId15"/>
    <p:sldId id="375" r:id="rId16"/>
    <p:sldId id="386" r:id="rId17"/>
    <p:sldId id="387" r:id="rId18"/>
    <p:sldId id="384" r:id="rId19"/>
    <p:sldId id="374" r:id="rId20"/>
    <p:sldId id="379" r:id="rId21"/>
    <p:sldId id="33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63721" autoAdjust="0"/>
  </p:normalViewPr>
  <p:slideViewPr>
    <p:cSldViewPr snapToGrid="0">
      <p:cViewPr varScale="1">
        <p:scale>
          <a:sx n="55" d="100"/>
          <a:sy n="55" d="100"/>
        </p:scale>
        <p:origin x="12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evor Dickerson" userId="04d15625e5d58e55" providerId="LiveId" clId="{DB513030-8A20-4F56-A02C-AA7467B83E33}"/>
    <pc:docChg chg="modSld">
      <pc:chgData name="Trevor Dickerson" userId="04d15625e5d58e55" providerId="LiveId" clId="{DB513030-8A20-4F56-A02C-AA7467B83E33}" dt="2020-10-01T14:02:11.058" v="0" actId="20577"/>
      <pc:docMkLst>
        <pc:docMk/>
      </pc:docMkLst>
      <pc:sldChg chg="modNotesTx">
        <pc:chgData name="Trevor Dickerson" userId="04d15625e5d58e55" providerId="LiveId" clId="{DB513030-8A20-4F56-A02C-AA7467B83E33}" dt="2020-10-01T14:02:11.058" v="0" actId="20577"/>
        <pc:sldMkLst>
          <pc:docMk/>
          <pc:sldMk cId="0" sldId="25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BCD2E3-D907-47C7-8D04-9E2D1689DF2D}" type="datetimeFigureOut">
              <a:rPr lang="en-GB" smtClean="0"/>
              <a:t>01/10/2020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934646-7B67-4370-B70E-4F3A824F86B5}" type="slidenum">
              <a:rPr lang="en-GB" smtClean="0"/>
              <a:t>‹#›</a:t>
            </a:fld>
            <a:endParaRPr lang="en-GB" dirty="0"/>
          </a:p>
        </p:txBody>
      </p:sp>
    </p:spTree>
    <p:extLst>
      <p:ext uri="{BB962C8B-B14F-4D97-AF65-F5344CB8AC3E}">
        <p14:creationId xmlns:p14="http://schemas.microsoft.com/office/powerpoint/2010/main" val="730635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Welcome to ‘Casting Your Nets’.</a:t>
            </a:r>
          </a:p>
          <a:p>
            <a:r>
              <a:rPr lang="en-GB" dirty="0"/>
              <a:t>Casting Your Nets is an initiative between Outreach UK, Good News newspaper and Pocket Testament League – to enable every Christian to share their faith in Jesus Christ.</a:t>
            </a:r>
          </a:p>
          <a:p>
            <a:r>
              <a:rPr lang="en-GB" dirty="0"/>
              <a:t>You may already be doing that – in which case we pray that this course will encourage, inspire and perhaps, hone your gifts.</a:t>
            </a:r>
          </a:p>
          <a:p>
            <a:r>
              <a:rPr lang="en-GB" dirty="0"/>
              <a:t>Alternatively, you may be coming to this course because you know you should be sharing</a:t>
            </a:r>
            <a:r>
              <a:rPr lang="en-GB" baseline="0" dirty="0"/>
              <a:t> </a:t>
            </a:r>
            <a:r>
              <a:rPr lang="en-GB" dirty="0"/>
              <a:t>your faith in Jesus Christ, but</a:t>
            </a:r>
            <a:r>
              <a:rPr lang="en-GB" baseline="0" dirty="0"/>
              <a:t> f</a:t>
            </a:r>
            <a:r>
              <a:rPr lang="en-GB" dirty="0"/>
              <a:t>or some reason find that impossible or difficult. This course will help you to have more confidence and will show you that, whoever you are, God can – and wants – to use you to speak about Him.</a:t>
            </a:r>
          </a:p>
          <a:p>
            <a:r>
              <a:rPr lang="en-GB" dirty="0"/>
              <a:t>Each session is both theory and practical – so we encourage you to try putting into practice what you’ve learnt between sessions – and then share about your experiences when you next meet together.</a:t>
            </a:r>
          </a:p>
          <a:p>
            <a:r>
              <a:rPr lang="en-GB" dirty="0"/>
              <a:t>Remember, we are not all the same. We are not all extroverts, or introverts, but we are all brothers and sisters in Christ. Encourage and support each other – and grow in knowing Jesus and sharing about Him.</a:t>
            </a:r>
          </a:p>
          <a:p>
            <a:r>
              <a:rPr lang="en-GB" b="1" dirty="0"/>
              <a:t>The Leader –</a:t>
            </a:r>
          </a:p>
          <a:p>
            <a:r>
              <a:rPr lang="en-GB" dirty="0"/>
              <a:t>Prepare by going through each session beforehand.</a:t>
            </a:r>
          </a:p>
          <a:p>
            <a:r>
              <a:rPr lang="en-GB" dirty="0"/>
              <a:t>Make sure </a:t>
            </a:r>
            <a:r>
              <a:rPr lang="en-GB"/>
              <a:t>the Power-point </a:t>
            </a:r>
            <a:r>
              <a:rPr lang="en-GB" dirty="0"/>
              <a:t>will play on the equipment you have available.</a:t>
            </a:r>
          </a:p>
          <a:p>
            <a:r>
              <a:rPr lang="en-GB" dirty="0"/>
              <a:t>Have your Outreach UK Evangelism Handbook with you.</a:t>
            </a:r>
          </a:p>
          <a:p>
            <a:r>
              <a:rPr lang="en-GB" dirty="0"/>
              <a:t>Copy the relevant pages from the PDF copy of the Outreach UK Evangelism Handbook so that they are available for each participant – I suggest you give these out at the end of each session.</a:t>
            </a:r>
          </a:p>
          <a:p>
            <a:r>
              <a:rPr lang="en-GB" dirty="0"/>
              <a:t>Each participant will need –</a:t>
            </a:r>
          </a:p>
          <a:p>
            <a:pPr marL="171450" indent="-171450">
              <a:buFont typeface="Arial" panose="020B0604020202020204" pitchFamily="34" charset="0"/>
              <a:buChar char="•"/>
            </a:pPr>
            <a:r>
              <a:rPr lang="en-GB" dirty="0"/>
              <a:t>A Bible</a:t>
            </a:r>
          </a:p>
          <a:p>
            <a:pPr marL="171450" indent="-171450">
              <a:buFont typeface="Arial" panose="020B0604020202020204" pitchFamily="34" charset="0"/>
              <a:buChar char="•"/>
            </a:pPr>
            <a:r>
              <a:rPr lang="en-GB" dirty="0"/>
              <a:t>A notebook</a:t>
            </a:r>
          </a:p>
          <a:p>
            <a:pPr marL="171450" indent="-171450">
              <a:buFont typeface="Arial" panose="020B0604020202020204" pitchFamily="34" charset="0"/>
              <a:buChar char="•"/>
            </a:pPr>
            <a:r>
              <a:rPr lang="en-GB" dirty="0"/>
              <a:t>A pen/pencil</a:t>
            </a:r>
          </a:p>
          <a:p>
            <a:pPr marL="171450" indent="-171450">
              <a:buFont typeface="Arial" panose="020B0604020202020204" pitchFamily="34" charset="0"/>
              <a:buChar char="•"/>
            </a:pPr>
            <a:r>
              <a:rPr lang="en-GB" dirty="0"/>
              <a:t>And - be ready to participate.</a:t>
            </a:r>
          </a:p>
          <a:p>
            <a:r>
              <a:rPr lang="en-GB" dirty="0"/>
              <a:t>You may also want to purchase further copies of the Outreach UK Evangelism Handbook for each participant – if so, please contact Outreach UK via info@outreachuk.com or</a:t>
            </a:r>
            <a:r>
              <a:rPr lang="en-GB" baseline="0" dirty="0"/>
              <a:t> </a:t>
            </a:r>
            <a:r>
              <a:rPr lang="en-GB" dirty="0"/>
              <a:t>call 0300 123 1990 - we’ll be happy to help you. It is a great resource for every Christian to have and use.</a:t>
            </a:r>
          </a:p>
        </p:txBody>
      </p:sp>
      <p:sp>
        <p:nvSpPr>
          <p:cNvPr id="4" name="Slide Number Placeholder 3"/>
          <p:cNvSpPr>
            <a:spLocks noGrp="1"/>
          </p:cNvSpPr>
          <p:nvPr>
            <p:ph type="sldNum" sz="quarter" idx="5"/>
          </p:nvPr>
        </p:nvSpPr>
        <p:spPr/>
        <p:txBody>
          <a:bodyPr/>
          <a:lstStyle/>
          <a:p>
            <a:fld id="{8E787EC9-B0A3-4968-8F80-D2805A89A957}" type="slidenum">
              <a:rPr lang="en-US" smtClean="0"/>
              <a:t>1</a:t>
            </a:fld>
            <a:endParaRPr lang="en-US" dirty="0"/>
          </a:p>
        </p:txBody>
      </p:sp>
    </p:spTree>
    <p:extLst>
      <p:ext uri="{BB962C8B-B14F-4D97-AF65-F5344CB8AC3E}">
        <p14:creationId xmlns:p14="http://schemas.microsoft.com/office/powerpoint/2010/main" val="3990559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Leader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Dependent people </a:t>
            </a:r>
            <a:r>
              <a:rPr lang="en-GB" dirty="0"/>
              <a:t>– 1 Corinthians 3 v 5-7.</a:t>
            </a:r>
            <a:r>
              <a:rPr lang="en-GB" baseline="0" dirty="0"/>
              <a:t> </a:t>
            </a:r>
            <a:r>
              <a:rPr lang="en-GB" dirty="0"/>
              <a:t>God isn’t looking for those who have all the abilities, but those who will follow Him and rely on Him – dependent on God, not themselves or their own abilities and skills – although God uses our natural abilities too.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Our calling to spread the Gospel is simple:</a:t>
            </a:r>
            <a:r>
              <a:rPr lang="en-GB" baseline="0" dirty="0"/>
              <a:t> </a:t>
            </a:r>
            <a:r>
              <a:rPr lang="en-GB" dirty="0"/>
              <a:t>we do our bit, and God does his bit. Read those verses again – ‘but God made it grow’.</a:t>
            </a:r>
            <a:r>
              <a:rPr lang="en-GB" baseline="0" dirty="0"/>
              <a:t> </a:t>
            </a:r>
            <a:r>
              <a:rPr lang="en-GB" dirty="0"/>
              <a:t>Read all the verses – 1 Corinthians 3 v 6-9.</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It’s vital to remember that we are servants who God works through to bring others to believe in Christ – v 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God blesses us – and</a:t>
            </a:r>
            <a:r>
              <a:rPr lang="en-GB" baseline="0" dirty="0"/>
              <a:t> </a:t>
            </a:r>
            <a:r>
              <a:rPr lang="en-GB" dirty="0"/>
              <a:t>rewards us  - v 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are not to be jealous of others’ gifts but to use the gifts that God gives each one of us – and to encourage each in using their gifts. Everyone is needed, every gift from God is needed.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God must receive the GLORY!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 may want to look at the teaching on pages 20 and 21 in the OUK Manual – on the different styles of evangelism God uses.)</a:t>
            </a:r>
          </a:p>
          <a:p>
            <a:endParaRPr lang="en-GB" dirty="0"/>
          </a:p>
        </p:txBody>
      </p:sp>
      <p:sp>
        <p:nvSpPr>
          <p:cNvPr id="4" name="Slide Number Placeholder 3"/>
          <p:cNvSpPr>
            <a:spLocks noGrp="1"/>
          </p:cNvSpPr>
          <p:nvPr>
            <p:ph type="sldNum" sz="quarter" idx="5"/>
          </p:nvPr>
        </p:nvSpPr>
        <p:spPr/>
        <p:txBody>
          <a:bodyPr/>
          <a:lstStyle/>
          <a:p>
            <a:fld id="{A1934646-7B67-4370-B70E-4F3A824F86B5}" type="slidenum">
              <a:rPr lang="en-GB" smtClean="0"/>
              <a:t>10</a:t>
            </a:fld>
            <a:endParaRPr lang="en-GB" dirty="0"/>
          </a:p>
        </p:txBody>
      </p:sp>
    </p:spTree>
    <p:extLst>
      <p:ext uri="{BB962C8B-B14F-4D97-AF65-F5344CB8AC3E}">
        <p14:creationId xmlns:p14="http://schemas.microsoft.com/office/powerpoint/2010/main" val="1358630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Leader –</a:t>
            </a:r>
          </a:p>
          <a:p>
            <a:r>
              <a:rPr lang="en-GB" dirty="0"/>
              <a:t>God calls us into a relationship with Him – and gives us His Holy Spirit ‘as a deposit’ (Ephesians 1 v 14 and 2 Corinthians 5 v 5) – He is at work in our lives.</a:t>
            </a:r>
          </a:p>
          <a:p>
            <a:r>
              <a:rPr lang="en-GB" dirty="0"/>
              <a:t>Read – Ephesians 5 v 18.</a:t>
            </a:r>
          </a:p>
          <a:p>
            <a:pPr marL="228600" indent="-228600">
              <a:buAutoNum type="arabicPeriod"/>
            </a:pPr>
            <a:r>
              <a:rPr lang="en-GB" dirty="0"/>
              <a:t>We are commanded to be ‘filled with the Spirit’</a:t>
            </a:r>
          </a:p>
          <a:p>
            <a:pPr marL="228600" indent="-228600">
              <a:buAutoNum type="arabicPeriod"/>
            </a:pPr>
            <a:r>
              <a:rPr lang="en-GB" dirty="0"/>
              <a:t>This</a:t>
            </a:r>
            <a:r>
              <a:rPr lang="en-GB" baseline="0" dirty="0"/>
              <a:t> phrase indicates a </a:t>
            </a:r>
            <a:r>
              <a:rPr lang="en-GB" dirty="0"/>
              <a:t>continuous</a:t>
            </a:r>
            <a:r>
              <a:rPr lang="en-GB" baseline="0" dirty="0"/>
              <a:t> </a:t>
            </a:r>
            <a:r>
              <a:rPr lang="en-GB" dirty="0"/>
              <a:t>process (present imperative tense) – keep on being filled. Never stop being filled!</a:t>
            </a:r>
          </a:p>
          <a:p>
            <a:pPr marL="228600" indent="-228600">
              <a:buAutoNum type="arabicPeriod"/>
            </a:pPr>
            <a:r>
              <a:rPr lang="en-GB" dirty="0"/>
              <a:t>It is the key to producing the fruit of the Spirit – ‘love, joy, peace, patience, kindness, goodness, faithfulness, gentleness and self-control.’ (Galatians 5 v 22, 23)</a:t>
            </a:r>
          </a:p>
          <a:p>
            <a:pPr marL="228600" indent="-228600">
              <a:buAutoNum type="arabicPeriod"/>
            </a:pPr>
            <a:r>
              <a:rPr lang="en-GB" dirty="0"/>
              <a:t>It’s God’s will for you and me – ‘Therefore do not be foolish, but understand what the Lord’s will is.’ Ephesians 5 v 17</a:t>
            </a:r>
          </a:p>
          <a:p>
            <a:pPr marL="228600" indent="-228600">
              <a:buAutoNum type="arabicPeriod"/>
            </a:pPr>
            <a:r>
              <a:rPr lang="en-GB" dirty="0"/>
              <a:t>Walking in a close relationship with God involves us spending time with Him each day in prayer, reading His Word and listening to what He says to us.</a:t>
            </a:r>
          </a:p>
          <a:p>
            <a:pPr marL="0" indent="0">
              <a:buNone/>
            </a:pPr>
            <a:endParaRPr lang="en-GB" dirty="0"/>
          </a:p>
          <a:p>
            <a:pPr marL="0" indent="0">
              <a:buNone/>
            </a:pPr>
            <a:r>
              <a:rPr lang="en-GB" dirty="0"/>
              <a:t>(The Amplified Bible says: ‘Do not get drunk with wine… but</a:t>
            </a:r>
            <a:r>
              <a:rPr lang="en-GB" baseline="0" dirty="0"/>
              <a:t> </a:t>
            </a:r>
            <a:r>
              <a:rPr lang="en-GB" dirty="0"/>
              <a:t>be filled with the Holy Spirit and constantly guided by Him.’</a:t>
            </a:r>
          </a:p>
          <a:p>
            <a:endParaRPr lang="en-GB" dirty="0"/>
          </a:p>
        </p:txBody>
      </p:sp>
      <p:sp>
        <p:nvSpPr>
          <p:cNvPr id="4" name="Slide Number Placeholder 3"/>
          <p:cNvSpPr>
            <a:spLocks noGrp="1"/>
          </p:cNvSpPr>
          <p:nvPr>
            <p:ph type="sldNum" sz="quarter" idx="5"/>
          </p:nvPr>
        </p:nvSpPr>
        <p:spPr/>
        <p:txBody>
          <a:bodyPr/>
          <a:lstStyle/>
          <a:p>
            <a:fld id="{A1934646-7B67-4370-B70E-4F3A824F86B5}" type="slidenum">
              <a:rPr lang="en-GB" smtClean="0"/>
              <a:t>11</a:t>
            </a:fld>
            <a:endParaRPr lang="en-GB" dirty="0"/>
          </a:p>
        </p:txBody>
      </p:sp>
    </p:spTree>
    <p:extLst>
      <p:ext uri="{BB962C8B-B14F-4D97-AF65-F5344CB8AC3E}">
        <p14:creationId xmlns:p14="http://schemas.microsoft.com/office/powerpoint/2010/main" val="804738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Leader – </a:t>
            </a:r>
          </a:p>
          <a:p>
            <a:r>
              <a:rPr lang="en-GB" dirty="0"/>
              <a:t>Who would have chosen these? But God did! We can read through the New Testament and see how they turned the world ‘the right way up’! (Or, upside down!)</a:t>
            </a:r>
          </a:p>
          <a:p>
            <a:r>
              <a:rPr lang="en-GB" dirty="0"/>
              <a:t>Four</a:t>
            </a:r>
            <a:r>
              <a:rPr lang="en-GB" baseline="0" dirty="0"/>
              <a:t> </a:t>
            </a:r>
            <a:r>
              <a:rPr lang="en-GB" dirty="0"/>
              <a:t>fishermen, a dodgy tax collector, a zealot,</a:t>
            </a:r>
            <a:r>
              <a:rPr lang="en-GB" baseline="0" dirty="0"/>
              <a:t> </a:t>
            </a:r>
            <a:r>
              <a:rPr lang="en-GB" dirty="0"/>
              <a:t>etc.</a:t>
            </a:r>
          </a:p>
          <a:p>
            <a:endParaRPr lang="en-GB" dirty="0"/>
          </a:p>
          <a:p>
            <a:r>
              <a:rPr lang="en-GB" b="0" dirty="0"/>
              <a:t>God chose you and me too – and He doesn’t make mistakes. Be confident that God wants to use each Christian, we are in His plans.</a:t>
            </a:r>
          </a:p>
        </p:txBody>
      </p:sp>
      <p:sp>
        <p:nvSpPr>
          <p:cNvPr id="4" name="Slide Number Placeholder 3"/>
          <p:cNvSpPr>
            <a:spLocks noGrp="1"/>
          </p:cNvSpPr>
          <p:nvPr>
            <p:ph type="sldNum" sz="quarter" idx="5"/>
          </p:nvPr>
        </p:nvSpPr>
        <p:spPr/>
        <p:txBody>
          <a:bodyPr/>
          <a:lstStyle/>
          <a:p>
            <a:fld id="{A1934646-7B67-4370-B70E-4F3A824F86B5}" type="slidenum">
              <a:rPr lang="en-GB" smtClean="0"/>
              <a:t>12</a:t>
            </a:fld>
            <a:endParaRPr lang="en-GB" dirty="0"/>
          </a:p>
        </p:txBody>
      </p:sp>
    </p:spTree>
    <p:extLst>
      <p:ext uri="{BB962C8B-B14F-4D97-AF65-F5344CB8AC3E}">
        <p14:creationId xmlns:p14="http://schemas.microsoft.com/office/powerpoint/2010/main" val="3599260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Leader –</a:t>
            </a:r>
          </a:p>
          <a:p>
            <a:r>
              <a:rPr lang="en-GB" dirty="0"/>
              <a:t>We’ve suggested a few examples of those who the world may not have chosen as representatives, for one reason or another,</a:t>
            </a:r>
            <a:r>
              <a:rPr lang="en-GB" baseline="0" dirty="0"/>
              <a:t> b</a:t>
            </a:r>
            <a:r>
              <a:rPr lang="en-GB" dirty="0"/>
              <a:t>ut God chose them as his instruments to do great things for Him. You might like to take some time to look up each person on the internet – to add in a little background as to who they are and how God used them mightily.</a:t>
            </a:r>
          </a:p>
          <a:p>
            <a:endParaRPr lang="en-GB" dirty="0"/>
          </a:p>
          <a:p>
            <a:r>
              <a:rPr lang="en-GB" b="1" dirty="0"/>
              <a:t>Gladys Aylward </a:t>
            </a:r>
            <a:r>
              <a:rPr lang="en-GB" dirty="0"/>
              <a:t>– Rejected by many missionary societies, but felt called by God to share the Gospel in China – and used greatly by God to lead</a:t>
            </a:r>
            <a:r>
              <a:rPr lang="en-GB" baseline="0" dirty="0"/>
              <a:t> people to Christ </a:t>
            </a:r>
            <a:r>
              <a:rPr lang="en-GB" dirty="0"/>
              <a:t>in China. (See ‘Inn of the Sixth Happiness’ movie;</a:t>
            </a:r>
            <a:r>
              <a:rPr lang="en-GB" baseline="0" dirty="0"/>
              <a:t> her b</a:t>
            </a:r>
            <a:r>
              <a:rPr lang="en-GB" dirty="0"/>
              <a:t>ooks may still be available too.)</a:t>
            </a:r>
          </a:p>
          <a:p>
            <a:endParaRPr lang="en-GB" dirty="0"/>
          </a:p>
          <a:p>
            <a:r>
              <a:rPr lang="en-GB" b="1" dirty="0"/>
              <a:t>Brian Greenaway </a:t>
            </a:r>
            <a:r>
              <a:rPr lang="en-GB" dirty="0"/>
              <a:t>– A Hells Angel converted</a:t>
            </a:r>
            <a:r>
              <a:rPr lang="en-GB" baseline="0" dirty="0"/>
              <a:t> </a:t>
            </a:r>
            <a:r>
              <a:rPr lang="en-GB" dirty="0"/>
              <a:t>through reading the Living Bible in Dartmoor Prison,</a:t>
            </a:r>
            <a:r>
              <a:rPr lang="en-GB" baseline="0" dirty="0"/>
              <a:t> who </a:t>
            </a:r>
            <a:r>
              <a:rPr lang="en-GB" dirty="0"/>
              <a:t>became an evangelist, telling others about Jesus.</a:t>
            </a:r>
          </a:p>
          <a:p>
            <a:r>
              <a:rPr lang="en-GB" dirty="0"/>
              <a:t>Brian Greenaway’s book – </a:t>
            </a:r>
            <a:r>
              <a:rPr lang="en-GB" b="1" dirty="0"/>
              <a:t>‘</a:t>
            </a:r>
            <a:r>
              <a:rPr lang="en-GB" b="0" dirty="0"/>
              <a:t>The Monster Within’ </a:t>
            </a:r>
            <a:r>
              <a:rPr lang="en-GB" dirty="0"/>
              <a:t>– is available</a:t>
            </a:r>
            <a:r>
              <a:rPr lang="en-GB" baseline="0" dirty="0"/>
              <a:t> </a:t>
            </a:r>
            <a:r>
              <a:rPr lang="en-GB" dirty="0"/>
              <a:t>from Amazon and</a:t>
            </a:r>
            <a:r>
              <a:rPr lang="en-GB" baseline="0" dirty="0"/>
              <a:t> e</a:t>
            </a:r>
            <a:r>
              <a:rPr lang="en-GB" dirty="0"/>
              <a:t>den.co.uk. His DVD - ‘The Monster Within’ – available</a:t>
            </a:r>
            <a:r>
              <a:rPr lang="en-GB" baseline="0" dirty="0"/>
              <a:t> at </a:t>
            </a:r>
            <a:r>
              <a:rPr lang="en-GB" dirty="0"/>
              <a:t>eden.co.uk. His video – ‘Where is Jesus Today?’ – is available on YouTube. (Please check – other people may sell these products.)</a:t>
            </a:r>
          </a:p>
          <a:p>
            <a:endParaRPr lang="en-GB" dirty="0"/>
          </a:p>
          <a:p>
            <a:r>
              <a:rPr lang="en-GB" b="1" dirty="0"/>
              <a:t>Joni </a:t>
            </a:r>
            <a:r>
              <a:rPr lang="en-GB" b="1" dirty="0" err="1"/>
              <a:t>Eareckson</a:t>
            </a:r>
            <a:r>
              <a:rPr lang="en-GB" b="1" dirty="0"/>
              <a:t> Tada </a:t>
            </a:r>
            <a:r>
              <a:rPr lang="en-GB" dirty="0"/>
              <a:t>- Paralysed as a young woman through a diving accident,</a:t>
            </a:r>
            <a:r>
              <a:rPr lang="en-GB" baseline="0" dirty="0"/>
              <a:t> </a:t>
            </a:r>
            <a:r>
              <a:rPr lang="en-GB" dirty="0"/>
              <a:t>but used by God to reach many with the Gospel throughout the world. She said: ‘I’d rather be in this wheelchair knowing God than on my feet without him.’</a:t>
            </a:r>
            <a:r>
              <a:rPr lang="en-GB" baseline="0" dirty="0"/>
              <a:t> </a:t>
            </a:r>
            <a:r>
              <a:rPr lang="en-GB" dirty="0"/>
              <a:t>Joni has a number of books and a movie of her life, ‘Joni’,</a:t>
            </a:r>
            <a:r>
              <a:rPr lang="en-GB" baseline="0" dirty="0"/>
              <a:t> a</a:t>
            </a:r>
            <a:r>
              <a:rPr lang="en-GB" dirty="0"/>
              <a:t>vailable on Amazon and Christian internet retailers</a:t>
            </a:r>
            <a:r>
              <a:rPr lang="en-GB" baseline="0" dirty="0"/>
              <a:t> like Eden.</a:t>
            </a:r>
            <a:endParaRPr lang="en-GB" dirty="0"/>
          </a:p>
          <a:p>
            <a:endParaRPr lang="en-GB" dirty="0"/>
          </a:p>
          <a:p>
            <a:r>
              <a:rPr lang="en-GB" dirty="0"/>
              <a:t>Also, look how God used the frightened disciples to spread the Gospel</a:t>
            </a:r>
            <a:r>
              <a:rPr lang="en-GB" baseline="0" dirty="0"/>
              <a:t> around the world.</a:t>
            </a:r>
            <a:endParaRPr lang="en-GB" dirty="0"/>
          </a:p>
          <a:p>
            <a:r>
              <a:rPr lang="en-GB" dirty="0"/>
              <a:t>Please feel free to use your own illustrations of how God uses ‘ordinary’ people to be great men and women of God – to spread His Word.</a:t>
            </a:r>
          </a:p>
          <a:p>
            <a:endParaRPr lang="en-GB" dirty="0"/>
          </a:p>
        </p:txBody>
      </p:sp>
      <p:sp>
        <p:nvSpPr>
          <p:cNvPr id="4" name="Slide Number Placeholder 3"/>
          <p:cNvSpPr>
            <a:spLocks noGrp="1"/>
          </p:cNvSpPr>
          <p:nvPr>
            <p:ph type="sldNum" sz="quarter" idx="5"/>
          </p:nvPr>
        </p:nvSpPr>
        <p:spPr/>
        <p:txBody>
          <a:bodyPr/>
          <a:lstStyle/>
          <a:p>
            <a:fld id="{A1934646-7B67-4370-B70E-4F3A824F86B5}" type="slidenum">
              <a:rPr lang="en-GB" smtClean="0"/>
              <a:t>13</a:t>
            </a:fld>
            <a:endParaRPr lang="en-GB" dirty="0"/>
          </a:p>
        </p:txBody>
      </p:sp>
    </p:spTree>
    <p:extLst>
      <p:ext uri="{BB962C8B-B14F-4D97-AF65-F5344CB8AC3E}">
        <p14:creationId xmlns:p14="http://schemas.microsoft.com/office/powerpoint/2010/main" val="713117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Leader – Look at </a:t>
            </a:r>
            <a:r>
              <a:rPr lang="en-GB" b="1" dirty="0"/>
              <a:t>Page 49 </a:t>
            </a:r>
            <a:r>
              <a:rPr lang="en-GB" dirty="0"/>
              <a:t>in the OUK Evangelism Handbook for further examples if needed.</a:t>
            </a:r>
          </a:p>
          <a:p>
            <a:endParaRPr lang="en-GB" dirty="0"/>
          </a:p>
          <a:p>
            <a:r>
              <a:rPr lang="en-GB" dirty="0"/>
              <a:t>The Holy Spirit can prompt us – as illustrated by God leading Phillip to meet the Ethiopian in his chariot on the road to Gaza.</a:t>
            </a:r>
          </a:p>
        </p:txBody>
      </p:sp>
      <p:sp>
        <p:nvSpPr>
          <p:cNvPr id="4" name="Slide Number Placeholder 3"/>
          <p:cNvSpPr>
            <a:spLocks noGrp="1"/>
          </p:cNvSpPr>
          <p:nvPr>
            <p:ph type="sldNum" sz="quarter" idx="5"/>
          </p:nvPr>
        </p:nvSpPr>
        <p:spPr/>
        <p:txBody>
          <a:bodyPr/>
          <a:lstStyle/>
          <a:p>
            <a:fld id="{A1934646-7B67-4370-B70E-4F3A824F86B5}" type="slidenum">
              <a:rPr lang="en-GB" smtClean="0"/>
              <a:t>14</a:t>
            </a:fld>
            <a:endParaRPr lang="en-GB" dirty="0"/>
          </a:p>
        </p:txBody>
      </p:sp>
    </p:spTree>
    <p:extLst>
      <p:ext uri="{BB962C8B-B14F-4D97-AF65-F5344CB8AC3E}">
        <p14:creationId xmlns:p14="http://schemas.microsoft.com/office/powerpoint/2010/main" val="316411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Leader –</a:t>
            </a:r>
          </a:p>
          <a:p>
            <a:r>
              <a:rPr lang="en-GB" dirty="0"/>
              <a:t>Let’s read the passage – Acts 8 v 26 – 40 (also on slides 16, 17)</a:t>
            </a:r>
          </a:p>
          <a:p>
            <a:endParaRPr lang="en-GB" dirty="0"/>
          </a:p>
          <a:p>
            <a:r>
              <a:rPr lang="en-GB" dirty="0"/>
              <a:t>Look at slide 17 for further notes.</a:t>
            </a:r>
          </a:p>
        </p:txBody>
      </p:sp>
      <p:sp>
        <p:nvSpPr>
          <p:cNvPr id="4" name="Slide Number Placeholder 3"/>
          <p:cNvSpPr>
            <a:spLocks noGrp="1"/>
          </p:cNvSpPr>
          <p:nvPr>
            <p:ph type="sldNum" sz="quarter" idx="5"/>
          </p:nvPr>
        </p:nvSpPr>
        <p:spPr/>
        <p:txBody>
          <a:bodyPr/>
          <a:lstStyle/>
          <a:p>
            <a:fld id="{A1934646-7B67-4370-B70E-4F3A824F86B5}" type="slidenum">
              <a:rPr lang="en-GB" smtClean="0"/>
              <a:t>15</a:t>
            </a:fld>
            <a:endParaRPr lang="en-GB" dirty="0"/>
          </a:p>
        </p:txBody>
      </p:sp>
    </p:spTree>
    <p:extLst>
      <p:ext uri="{BB962C8B-B14F-4D97-AF65-F5344CB8AC3E}">
        <p14:creationId xmlns:p14="http://schemas.microsoft.com/office/powerpoint/2010/main" val="395481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934646-7B67-4370-B70E-4F3A824F86B5}" type="slidenum">
              <a:rPr lang="en-GB" smtClean="0"/>
              <a:t>16</a:t>
            </a:fld>
            <a:endParaRPr lang="en-GB" dirty="0"/>
          </a:p>
        </p:txBody>
      </p:sp>
    </p:spTree>
    <p:extLst>
      <p:ext uri="{BB962C8B-B14F-4D97-AF65-F5344CB8AC3E}">
        <p14:creationId xmlns:p14="http://schemas.microsoft.com/office/powerpoint/2010/main" val="39988278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Leader –</a:t>
            </a:r>
          </a:p>
          <a:p>
            <a:r>
              <a:rPr lang="en-GB" dirty="0"/>
              <a:t>Being led by the Holy Spirit.</a:t>
            </a:r>
            <a:r>
              <a:rPr lang="en-GB" baseline="0" dirty="0"/>
              <a:t> </a:t>
            </a:r>
            <a:r>
              <a:rPr lang="en-GB" dirty="0"/>
              <a:t>Read Acts 8 v 26-40</a:t>
            </a:r>
            <a:r>
              <a:rPr lang="en-GB" baseline="0" dirty="0"/>
              <a:t> – </a:t>
            </a:r>
            <a:r>
              <a:rPr lang="en-GB" sz="1200" dirty="0">
                <a:solidFill>
                  <a:schemeClr val="tx1"/>
                </a:solidFill>
              </a:rPr>
              <a:t>Phillip and the Ethiopian.</a:t>
            </a:r>
            <a:endParaRPr lang="en-GB" dirty="0"/>
          </a:p>
          <a:p>
            <a:endParaRPr lang="en-GB" dirty="0"/>
          </a:p>
          <a:p>
            <a:r>
              <a:rPr lang="en-GB" dirty="0"/>
              <a:t>Background – God was using Phillip to spread the Gospel in Samaria – Acts 8 v 4 – 8.</a:t>
            </a:r>
          </a:p>
          <a:p>
            <a:r>
              <a:rPr lang="en-GB" dirty="0"/>
              <a:t>In every way, Phillip was seeing fruit from sharing the Gospel there – lives were being transformed. In today’s language, Phillip was being ‘successful’.</a:t>
            </a:r>
          </a:p>
          <a:p>
            <a:r>
              <a:rPr lang="en-GB" dirty="0"/>
              <a:t>But – Phillip was open to the leading of God’s Spirit – Acts 8 v 26, 27 – ‘so he started out’.</a:t>
            </a:r>
          </a:p>
          <a:p>
            <a:endParaRPr lang="en-GB"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Go through Acts 8 v 26 with your group and see -</a:t>
            </a:r>
          </a:p>
          <a:p>
            <a:endParaRPr lang="en-GB" sz="1200" dirty="0">
              <a:solidFill>
                <a:schemeClr val="tx1"/>
              </a:solidFill>
            </a:endParaRPr>
          </a:p>
          <a:p>
            <a:pPr marL="171450" indent="-171450">
              <a:buFont typeface="Arial" panose="020B0604020202020204" pitchFamily="34" charset="0"/>
              <a:buChar char="•"/>
            </a:pPr>
            <a:r>
              <a:rPr lang="en-GB" sz="1200" dirty="0">
                <a:solidFill>
                  <a:schemeClr val="tx1"/>
                </a:solidFill>
              </a:rPr>
              <a:t>God’s guidance</a:t>
            </a:r>
          </a:p>
          <a:p>
            <a:pPr marL="171450" indent="-171450">
              <a:buFont typeface="Arial" panose="020B0604020202020204" pitchFamily="34" charset="0"/>
              <a:buChar char="•"/>
            </a:pPr>
            <a:r>
              <a:rPr lang="en-GB" sz="1200" dirty="0">
                <a:solidFill>
                  <a:schemeClr val="tx1"/>
                </a:solidFill>
              </a:rPr>
              <a:t>Ethiopian - taken to the scriptures which were explained</a:t>
            </a:r>
          </a:p>
          <a:p>
            <a:pPr marL="171450" indent="-171450">
              <a:buFont typeface="Arial" panose="020B0604020202020204" pitchFamily="34" charset="0"/>
              <a:buChar char="•"/>
            </a:pPr>
            <a:r>
              <a:rPr lang="en-GB" sz="1200" dirty="0">
                <a:solidFill>
                  <a:schemeClr val="tx1"/>
                </a:solidFill>
              </a:rPr>
              <a:t>The importance of the individual – just one man, on a ‘desert road’</a:t>
            </a:r>
          </a:p>
          <a:p>
            <a:pPr marL="171450" indent="-171450">
              <a:buFont typeface="Arial" panose="020B0604020202020204" pitchFamily="34" charset="0"/>
              <a:buChar char="•"/>
            </a:pPr>
            <a:r>
              <a:rPr lang="en-GB" sz="1200" dirty="0">
                <a:solidFill>
                  <a:schemeClr val="tx1"/>
                </a:solidFill>
              </a:rPr>
              <a:t>The Ethiopian already has some knowledge – Phillip built on what the Ethiopian knew</a:t>
            </a:r>
          </a:p>
          <a:p>
            <a:pPr marL="171450" indent="-171450">
              <a:buFont typeface="Arial" panose="020B0604020202020204" pitchFamily="34" charset="0"/>
              <a:buChar char="•"/>
            </a:pPr>
            <a:r>
              <a:rPr lang="en-GB" sz="1200" dirty="0">
                <a:solidFill>
                  <a:schemeClr val="tx1"/>
                </a:solidFill>
              </a:rPr>
              <a:t>Start where people are – not where we think they might be. We need to be able to listen, process what we hear and start with what they know.</a:t>
            </a:r>
          </a:p>
          <a:p>
            <a:r>
              <a:rPr lang="en-GB" sz="1200" dirty="0">
                <a:solidFill>
                  <a:schemeClr val="tx1"/>
                </a:solidFill>
              </a:rPr>
              <a:t>(See CYN training power-point on Listening for further help in this area.)</a:t>
            </a:r>
          </a:p>
          <a:p>
            <a:endParaRPr lang="en-GB" dirty="0"/>
          </a:p>
        </p:txBody>
      </p:sp>
      <p:sp>
        <p:nvSpPr>
          <p:cNvPr id="4" name="Slide Number Placeholder 3"/>
          <p:cNvSpPr>
            <a:spLocks noGrp="1"/>
          </p:cNvSpPr>
          <p:nvPr>
            <p:ph type="sldNum" sz="quarter" idx="5"/>
          </p:nvPr>
        </p:nvSpPr>
        <p:spPr/>
        <p:txBody>
          <a:bodyPr/>
          <a:lstStyle/>
          <a:p>
            <a:fld id="{A1934646-7B67-4370-B70E-4F3A824F86B5}" type="slidenum">
              <a:rPr lang="en-GB" smtClean="0"/>
              <a:t>17</a:t>
            </a:fld>
            <a:endParaRPr lang="en-GB" dirty="0"/>
          </a:p>
        </p:txBody>
      </p:sp>
    </p:spTree>
    <p:extLst>
      <p:ext uri="{BB962C8B-B14F-4D97-AF65-F5344CB8AC3E}">
        <p14:creationId xmlns:p14="http://schemas.microsoft.com/office/powerpoint/2010/main" val="3473429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Leader –</a:t>
            </a:r>
          </a:p>
          <a:p>
            <a:r>
              <a:rPr lang="en-GB" dirty="0"/>
              <a:t>Read the slide and note that the Ethiopian eventually went to Africa – and the gospel there</a:t>
            </a:r>
            <a:r>
              <a:rPr lang="en-GB" baseline="0" dirty="0"/>
              <a:t> </a:t>
            </a:r>
            <a:r>
              <a:rPr lang="en-GB" dirty="0"/>
              <a:t>spread from him.</a:t>
            </a:r>
          </a:p>
          <a:p>
            <a:r>
              <a:rPr lang="en-GB" dirty="0"/>
              <a:t>This illustrates how </a:t>
            </a:r>
            <a:r>
              <a:rPr lang="en-GB" b="1" dirty="0"/>
              <a:t>one</a:t>
            </a:r>
            <a:r>
              <a:rPr lang="en-GB" dirty="0"/>
              <a:t> person can have an amazing effect through spreading the good news of Jesus. That </a:t>
            </a:r>
            <a:r>
              <a:rPr lang="en-GB" b="1" dirty="0"/>
              <a:t>one</a:t>
            </a:r>
            <a:r>
              <a:rPr lang="en-GB" dirty="0"/>
              <a:t> could be you and me!</a:t>
            </a:r>
          </a:p>
        </p:txBody>
      </p:sp>
      <p:sp>
        <p:nvSpPr>
          <p:cNvPr id="4" name="Slide Number Placeholder 3"/>
          <p:cNvSpPr>
            <a:spLocks noGrp="1"/>
          </p:cNvSpPr>
          <p:nvPr>
            <p:ph type="sldNum" sz="quarter" idx="5"/>
          </p:nvPr>
        </p:nvSpPr>
        <p:spPr/>
        <p:txBody>
          <a:bodyPr/>
          <a:lstStyle/>
          <a:p>
            <a:fld id="{A1934646-7B67-4370-B70E-4F3A824F86B5}" type="slidenum">
              <a:rPr lang="en-GB" smtClean="0"/>
              <a:t>18</a:t>
            </a:fld>
            <a:endParaRPr lang="en-GB" dirty="0"/>
          </a:p>
        </p:txBody>
      </p:sp>
    </p:spTree>
    <p:extLst>
      <p:ext uri="{BB962C8B-B14F-4D97-AF65-F5344CB8AC3E}">
        <p14:creationId xmlns:p14="http://schemas.microsoft.com/office/powerpoint/2010/main" val="23776465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Leader –</a:t>
            </a:r>
          </a:p>
          <a:p>
            <a:r>
              <a:rPr lang="en-GB" dirty="0"/>
              <a:t>Read these verses (or ask someone else to do so) – and think about what God is instructing us to do.</a:t>
            </a:r>
          </a:p>
          <a:p>
            <a:endParaRPr lang="en-GB" dirty="0"/>
          </a:p>
          <a:p>
            <a:pPr marL="228600" indent="-228600">
              <a:buAutoNum type="arabicPeriod"/>
            </a:pPr>
            <a:r>
              <a:rPr lang="en-GB" dirty="0"/>
              <a:t>Have Christ at the centre of our thinking and being</a:t>
            </a:r>
          </a:p>
          <a:p>
            <a:pPr marL="228600" indent="-228600">
              <a:buAutoNum type="arabicPeriod"/>
            </a:pPr>
            <a:r>
              <a:rPr lang="en-GB" dirty="0"/>
              <a:t>Be prepared (also, do our homework) so we are ready to share the answers to the hope we have. Have literature available – perhaps a Pocket Testament League gospel or a Good News newspaper ready with us to give away. (See other CYN training power-point on ‘Using literature in evangelism’)</a:t>
            </a:r>
          </a:p>
          <a:p>
            <a:pPr marL="228600" indent="-228600">
              <a:buAutoNum type="arabicPeriod"/>
            </a:pPr>
            <a:r>
              <a:rPr lang="en-GB" dirty="0"/>
              <a:t>Gentleness and respect – not being abrasive or unkind, but gentle and encouraging.  (We might win an argument, but lose the person!)</a:t>
            </a:r>
          </a:p>
          <a:p>
            <a:pPr marL="228600" indent="-228600">
              <a:buAutoNum type="arabicPeriod"/>
            </a:pPr>
            <a:r>
              <a:rPr lang="en-GB" dirty="0"/>
              <a:t>In so doing, treating people with gentleness and compassion, we’ll gain respect and a good name – both individually and for our church (v 16).</a:t>
            </a:r>
          </a:p>
          <a:p>
            <a:pPr marL="0" indent="0">
              <a:buNone/>
            </a:pPr>
            <a:endParaRPr lang="en-GB" dirty="0"/>
          </a:p>
        </p:txBody>
      </p:sp>
      <p:sp>
        <p:nvSpPr>
          <p:cNvPr id="4" name="Slide Number Placeholder 3"/>
          <p:cNvSpPr>
            <a:spLocks noGrp="1"/>
          </p:cNvSpPr>
          <p:nvPr>
            <p:ph type="sldNum" sz="quarter" idx="5"/>
          </p:nvPr>
        </p:nvSpPr>
        <p:spPr/>
        <p:txBody>
          <a:bodyPr/>
          <a:lstStyle/>
          <a:p>
            <a:fld id="{A1934646-7B67-4370-B70E-4F3A824F86B5}" type="slidenum">
              <a:rPr lang="en-GB" smtClean="0"/>
              <a:t>19</a:t>
            </a:fld>
            <a:endParaRPr lang="en-GB" dirty="0"/>
          </a:p>
        </p:txBody>
      </p:sp>
    </p:spTree>
    <p:extLst>
      <p:ext uri="{BB962C8B-B14F-4D97-AF65-F5344CB8AC3E}">
        <p14:creationId xmlns:p14="http://schemas.microsoft.com/office/powerpoint/2010/main" val="3268465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Leader - </a:t>
            </a:r>
            <a:r>
              <a:rPr lang="en-GB" dirty="0"/>
              <a:t>Three mission organisations working together under ‘Casting Your Nets’ to provide training to make ‘evangelism easy for everyone’.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It’s a good idea to have a look at the website of each organisation – Outreach UK, Good News and Pocket Testament League. This will give you further information about each and what they offer you and your church.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www.outreachuk.com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www.goodnews-paper.org.uk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www.ptluk.org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LEADER – At the start of this session,</a:t>
            </a:r>
            <a:r>
              <a:rPr lang="en-US" b="1" baseline="0" dirty="0"/>
              <a:t> </a:t>
            </a:r>
            <a:r>
              <a:rPr lang="en-US" b="0" dirty="0"/>
              <a:t>m</a:t>
            </a:r>
            <a:r>
              <a:rPr lang="en-US" dirty="0"/>
              <a:t>ake sure you know which slide relates to each part of this topic in the OUK Evangelism Handbook before leading the session.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Read pages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endParaRPr lang="en-GB" dirty="0"/>
          </a:p>
        </p:txBody>
      </p:sp>
      <p:sp>
        <p:nvSpPr>
          <p:cNvPr id="4" name="Slide Number Placeholder 3"/>
          <p:cNvSpPr>
            <a:spLocks noGrp="1"/>
          </p:cNvSpPr>
          <p:nvPr>
            <p:ph type="sldNum" sz="quarter" idx="5"/>
          </p:nvPr>
        </p:nvSpPr>
        <p:spPr/>
        <p:txBody>
          <a:bodyPr/>
          <a:lstStyle/>
          <a:p>
            <a:fld id="{8E787EC9-B0A3-4968-8F80-D2805A89A957}" type="slidenum">
              <a:rPr lang="en-US" smtClean="0"/>
              <a:t>2</a:t>
            </a:fld>
            <a:endParaRPr lang="en-US" dirty="0"/>
          </a:p>
        </p:txBody>
      </p:sp>
    </p:spTree>
    <p:extLst>
      <p:ext uri="{BB962C8B-B14F-4D97-AF65-F5344CB8AC3E}">
        <p14:creationId xmlns:p14="http://schemas.microsoft.com/office/powerpoint/2010/main" val="14124607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Leader –</a:t>
            </a:r>
          </a:p>
          <a:p>
            <a:r>
              <a:rPr lang="en-GB" dirty="0"/>
              <a:t>Ask your group to think about where they live – and who they already know in their street.</a:t>
            </a:r>
          </a:p>
          <a:p>
            <a:r>
              <a:rPr lang="en-GB" sz="1200" b="1" dirty="0">
                <a:solidFill>
                  <a:schemeClr val="tx1"/>
                </a:solidFill>
              </a:rPr>
              <a:t>Pray regularly for your own street </a:t>
            </a:r>
            <a:r>
              <a:rPr lang="en-GB" sz="1200" b="0" dirty="0">
                <a:solidFill>
                  <a:schemeClr val="tx1"/>
                </a:solidFill>
              </a:rPr>
              <a:t>– it’s a good idea to walk along your street praying for each household. It’s important to look for opportunities to speak with your neighbours – God will give you opportunities to share about Him.</a:t>
            </a:r>
          </a:p>
          <a:p>
            <a:r>
              <a:rPr lang="en-GB" sz="1200" b="1" dirty="0">
                <a:solidFill>
                  <a:schemeClr val="tx1"/>
                </a:solidFill>
              </a:rPr>
              <a:t>Pray for people you already know in your street.</a:t>
            </a:r>
          </a:p>
          <a:p>
            <a:r>
              <a:rPr lang="en-GB" sz="1200" b="1" dirty="0">
                <a:solidFill>
                  <a:schemeClr val="tx1"/>
                </a:solidFill>
              </a:rPr>
              <a:t>Ensure that your church is praying regularly for your community.</a:t>
            </a:r>
          </a:p>
          <a:p>
            <a:r>
              <a:rPr lang="en-GB" sz="1200" b="1" dirty="0">
                <a:solidFill>
                  <a:schemeClr val="tx1"/>
                </a:solidFill>
              </a:rPr>
              <a:t>To do that</a:t>
            </a:r>
            <a:r>
              <a:rPr lang="en-GB" sz="1200" b="1" baseline="0" dirty="0">
                <a:solidFill>
                  <a:schemeClr val="tx1"/>
                </a:solidFill>
              </a:rPr>
              <a:t> effectively </a:t>
            </a:r>
            <a:r>
              <a:rPr lang="en-GB" sz="1200" b="1" dirty="0">
                <a:solidFill>
                  <a:schemeClr val="tx1"/>
                </a:solidFill>
              </a:rPr>
              <a:t>– get to know your neighbours and community.</a:t>
            </a:r>
          </a:p>
          <a:p>
            <a:r>
              <a:rPr lang="en-GB" sz="1200" b="1" dirty="0">
                <a:solidFill>
                  <a:schemeClr val="tx1"/>
                </a:solidFill>
              </a:rPr>
              <a:t>And remember – </a:t>
            </a:r>
            <a:r>
              <a:rPr lang="en-GB" sz="1200" b="0" dirty="0">
                <a:solidFill>
                  <a:schemeClr val="tx1"/>
                </a:solidFill>
              </a:rPr>
              <a:t>“If ONE person in the street is a Christian, it should be good news for the WHOLE street”!</a:t>
            </a:r>
          </a:p>
          <a:p>
            <a:endParaRPr lang="en-GB" sz="1200" b="0" dirty="0">
              <a:solidFill>
                <a:schemeClr val="tx1"/>
              </a:solidFill>
            </a:endParaRPr>
          </a:p>
          <a:p>
            <a:pPr algn="l"/>
            <a:r>
              <a:rPr lang="en-GB" sz="1200" b="0" dirty="0">
                <a:solidFill>
                  <a:schemeClr val="tx1"/>
                </a:solidFill>
              </a:rPr>
              <a:t>(The </a:t>
            </a:r>
            <a:r>
              <a:rPr lang="en-GB" sz="1200" b="0" dirty="0">
                <a:solidFill>
                  <a:srgbClr val="FF0000"/>
                </a:solidFill>
              </a:rPr>
              <a:t>red</a:t>
            </a:r>
            <a:r>
              <a:rPr lang="en-GB" sz="1200" b="0" baseline="0" dirty="0">
                <a:solidFill>
                  <a:srgbClr val="FF0000"/>
                </a:solidFill>
              </a:rPr>
              <a:t> c</a:t>
            </a:r>
            <a:r>
              <a:rPr lang="en-GB" sz="1200" b="0" dirty="0">
                <a:solidFill>
                  <a:schemeClr val="tx1"/>
                </a:solidFill>
              </a:rPr>
              <a:t>ross on the photo illustrates where the Christian lives – praying upward to God for the street, and left,</a:t>
            </a:r>
            <a:r>
              <a:rPr lang="en-GB" sz="1200" b="0" baseline="0" dirty="0">
                <a:solidFill>
                  <a:schemeClr val="tx1"/>
                </a:solidFill>
              </a:rPr>
              <a:t> right </a:t>
            </a:r>
            <a:r>
              <a:rPr lang="en-GB" sz="1200" b="0" dirty="0">
                <a:solidFill>
                  <a:schemeClr val="tx1"/>
                </a:solidFill>
              </a:rPr>
              <a:t>and</a:t>
            </a:r>
            <a:r>
              <a:rPr lang="en-GB" sz="1200" b="0" baseline="0" dirty="0">
                <a:solidFill>
                  <a:schemeClr val="tx1"/>
                </a:solidFill>
              </a:rPr>
              <a:t> across the street</a:t>
            </a:r>
            <a:r>
              <a:rPr lang="en-GB" sz="1200" b="0" dirty="0">
                <a:solidFill>
                  <a:schemeClr val="tx1"/>
                </a:solidFill>
              </a:rPr>
              <a:t> for our neighbours.)</a:t>
            </a:r>
          </a:p>
          <a:p>
            <a:endParaRPr lang="en-GB" dirty="0"/>
          </a:p>
        </p:txBody>
      </p:sp>
      <p:sp>
        <p:nvSpPr>
          <p:cNvPr id="4" name="Slide Number Placeholder 3"/>
          <p:cNvSpPr>
            <a:spLocks noGrp="1"/>
          </p:cNvSpPr>
          <p:nvPr>
            <p:ph type="sldNum" sz="quarter" idx="5"/>
          </p:nvPr>
        </p:nvSpPr>
        <p:spPr/>
        <p:txBody>
          <a:bodyPr/>
          <a:lstStyle/>
          <a:p>
            <a:fld id="{A1934646-7B67-4370-B70E-4F3A824F86B5}" type="slidenum">
              <a:rPr lang="en-GB" smtClean="0"/>
              <a:t>20</a:t>
            </a:fld>
            <a:endParaRPr lang="en-GB" dirty="0"/>
          </a:p>
        </p:txBody>
      </p:sp>
    </p:spTree>
    <p:extLst>
      <p:ext uri="{BB962C8B-B14F-4D97-AF65-F5344CB8AC3E}">
        <p14:creationId xmlns:p14="http://schemas.microsoft.com/office/powerpoint/2010/main" val="36896686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Leader -</a:t>
            </a:r>
          </a:p>
          <a:p>
            <a:r>
              <a:rPr lang="en-GB" dirty="0"/>
              <a:t>End of session – I hope you are better prepared to pray for and take the gospel opportunities that God wants to give you and your fellow church members.</a:t>
            </a:r>
          </a:p>
          <a:p>
            <a:r>
              <a:rPr lang="en-GB" dirty="0"/>
              <a:t>Encourage each other by sharing your stories – but be careful about confidentiality.</a:t>
            </a:r>
          </a:p>
          <a:p>
            <a:r>
              <a:rPr lang="en-GB" dirty="0"/>
              <a:t>Don’t be hard or harsh with those who find this difficult, but encourage them to pray for a gospel opportunity each week. (</a:t>
            </a:r>
            <a:r>
              <a:rPr lang="en-GB" b="0" dirty="0"/>
              <a:t>1 Thessalonians 5 v 14 – </a:t>
            </a:r>
            <a:r>
              <a:rPr lang="en-GB" dirty="0"/>
              <a:t>‘Encourage the timid, help the weak, be patient with all.’)</a:t>
            </a:r>
          </a:p>
          <a:p>
            <a:endParaRPr lang="en-GB" dirty="0"/>
          </a:p>
          <a:p>
            <a:r>
              <a:rPr lang="en-GB" dirty="0"/>
              <a:t>(Give opportunity next time you meet to discuss how people got on with this. Don’t be hard on those who struggled, but always encourage them to pray for an opportunity this coming week.)</a:t>
            </a:r>
          </a:p>
          <a:p>
            <a:endParaRPr lang="en-GB" dirty="0"/>
          </a:p>
          <a:p>
            <a:r>
              <a:rPr lang="en-GB" b="1" dirty="0"/>
              <a:t>Leader –</a:t>
            </a:r>
          </a:p>
          <a:p>
            <a:r>
              <a:rPr lang="en-GB" dirty="0"/>
              <a:t>It’s a good idea to always have evangelistic literature available for your church members to use. We would recommend that you order Good News newspapers each month and have a supply of PTL Gospels ready to be given away. Use the details on this slide to get in touch with Good News and PTL. If you want further help in evangelism training, Outreach UK have experienced evangelists available to help and support you – please get in touch using the details above.</a:t>
            </a:r>
          </a:p>
          <a:p>
            <a:r>
              <a:rPr lang="en-GB" dirty="0"/>
              <a:t>Outreach UK has a team of associate evangelists;</a:t>
            </a:r>
            <a:r>
              <a:rPr lang="en-GB" baseline="0" dirty="0"/>
              <a:t> </a:t>
            </a:r>
            <a:r>
              <a:rPr lang="en-GB" dirty="0"/>
              <a:t>each pledge to carry out 12 hours evangelism each month – in return, they get support, training and some free resources. If you or someone in your group is interested in knowing more about becoming an Outreach UK Associate Evangelist, please get in touch through the details on the slide, we’d love to hear from you.</a:t>
            </a:r>
          </a:p>
          <a:p>
            <a:r>
              <a:rPr lang="en-GB" dirty="0"/>
              <a:t>May you know God’s blessing and encouragement as you reach out with the Gospel.</a:t>
            </a:r>
          </a:p>
          <a:p>
            <a:endParaRPr lang="en-GB" dirty="0"/>
          </a:p>
          <a:p>
            <a:r>
              <a:rPr lang="en-GB" b="1" dirty="0"/>
              <a:t>End </a:t>
            </a:r>
            <a:r>
              <a:rPr lang="en-GB" b="1"/>
              <a:t>with prayer</a:t>
            </a:r>
            <a:r>
              <a:rPr lang="en-GB" b="1" dirty="0"/>
              <a:t>.</a:t>
            </a:r>
          </a:p>
        </p:txBody>
      </p:sp>
      <p:sp>
        <p:nvSpPr>
          <p:cNvPr id="4" name="Slide Number Placeholder 3"/>
          <p:cNvSpPr>
            <a:spLocks noGrp="1"/>
          </p:cNvSpPr>
          <p:nvPr>
            <p:ph type="sldNum" sz="quarter" idx="5"/>
          </p:nvPr>
        </p:nvSpPr>
        <p:spPr/>
        <p:txBody>
          <a:bodyPr/>
          <a:lstStyle/>
          <a:p>
            <a:fld id="{8E787EC9-B0A3-4968-8F80-D2805A89A957}" type="slidenum">
              <a:rPr lang="en-US" smtClean="0"/>
              <a:t>21</a:t>
            </a:fld>
            <a:endParaRPr lang="en-US" dirty="0"/>
          </a:p>
        </p:txBody>
      </p:sp>
    </p:spTree>
    <p:extLst>
      <p:ext uri="{BB962C8B-B14F-4D97-AF65-F5344CB8AC3E}">
        <p14:creationId xmlns:p14="http://schemas.microsoft.com/office/powerpoint/2010/main" val="1338356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Leader – </a:t>
            </a:r>
            <a:r>
              <a:rPr lang="en-GB" dirty="0"/>
              <a:t>Mark 1 v 14-15 – the message of repentance and believing in Jesus is followed by our commission.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Jesus calls us to follow Him – and part of that calling is to share our faith in Him. This is not an optional extra, but for all Christians.</a:t>
            </a:r>
          </a:p>
          <a:p>
            <a:endParaRPr lang="en-GB" dirty="0"/>
          </a:p>
        </p:txBody>
      </p:sp>
      <p:sp>
        <p:nvSpPr>
          <p:cNvPr id="4" name="Slide Number Placeholder 3"/>
          <p:cNvSpPr>
            <a:spLocks noGrp="1"/>
          </p:cNvSpPr>
          <p:nvPr>
            <p:ph type="sldNum" sz="quarter" idx="5"/>
          </p:nvPr>
        </p:nvSpPr>
        <p:spPr/>
        <p:txBody>
          <a:bodyPr/>
          <a:lstStyle/>
          <a:p>
            <a:fld id="{F3B11DED-FDB9-4ABA-AE11-17D102DA1662}" type="slidenum">
              <a:rPr lang="en-GB" smtClean="0"/>
              <a:t>3</a:t>
            </a:fld>
            <a:endParaRPr lang="en-GB" dirty="0"/>
          </a:p>
        </p:txBody>
      </p:sp>
    </p:spTree>
    <p:extLst>
      <p:ext uri="{BB962C8B-B14F-4D97-AF65-F5344CB8AC3E}">
        <p14:creationId xmlns:p14="http://schemas.microsoft.com/office/powerpoint/2010/main" val="2852122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Leader – </a:t>
            </a:r>
            <a:r>
              <a:rPr lang="en-GB" dirty="0"/>
              <a:t>Mark 1 v 17-18 – the message of repentance and believing in Jesus is followed by our commission.</a:t>
            </a:r>
          </a:p>
          <a:p>
            <a:endParaRPr lang="en-GB" b="1" dirty="0"/>
          </a:p>
          <a:p>
            <a:r>
              <a:rPr lang="en-GB" dirty="0"/>
              <a:t>We find that the disciples </a:t>
            </a:r>
            <a:r>
              <a:rPr lang="en-GB" b="1" dirty="0"/>
              <a:t>immediately</a:t>
            </a:r>
            <a:r>
              <a:rPr lang="en-GB" dirty="0"/>
              <a:t> (at once) left their nets.</a:t>
            </a:r>
          </a:p>
          <a:p>
            <a:r>
              <a:rPr lang="en-GB" dirty="0"/>
              <a:t>This then became the new priority for them – they committed their lives to proclaiming the truth of the Gospel.</a:t>
            </a:r>
          </a:p>
          <a:p>
            <a:r>
              <a:rPr lang="en-GB" dirty="0"/>
              <a:t>Thus the Church grew as people put their trust in Jesus as Saviour and Lord.</a:t>
            </a:r>
          </a:p>
          <a:p>
            <a:endParaRPr lang="en-GB" dirty="0"/>
          </a:p>
        </p:txBody>
      </p:sp>
      <p:sp>
        <p:nvSpPr>
          <p:cNvPr id="4" name="Slide Number Placeholder 3"/>
          <p:cNvSpPr>
            <a:spLocks noGrp="1"/>
          </p:cNvSpPr>
          <p:nvPr>
            <p:ph type="sldNum" sz="quarter" idx="5"/>
          </p:nvPr>
        </p:nvSpPr>
        <p:spPr/>
        <p:txBody>
          <a:bodyPr/>
          <a:lstStyle/>
          <a:p>
            <a:fld id="{F3B11DED-FDB9-4ABA-AE11-17D102DA1662}" type="slidenum">
              <a:rPr lang="en-GB" smtClean="0"/>
              <a:t>4</a:t>
            </a:fld>
            <a:endParaRPr lang="en-GB" dirty="0"/>
          </a:p>
        </p:txBody>
      </p:sp>
    </p:spTree>
    <p:extLst>
      <p:ext uri="{BB962C8B-B14F-4D97-AF65-F5344CB8AC3E}">
        <p14:creationId xmlns:p14="http://schemas.microsoft.com/office/powerpoint/2010/main" val="3185830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Leader – </a:t>
            </a:r>
          </a:p>
          <a:p>
            <a:r>
              <a:rPr lang="en-GB" dirty="0"/>
              <a:t>The verse of</a:t>
            </a:r>
            <a:r>
              <a:rPr lang="en-GB" baseline="0" dirty="0"/>
              <a:t> </a:t>
            </a:r>
            <a:r>
              <a:rPr lang="en-GB" b="1" dirty="0"/>
              <a:t>John 21 v 6 </a:t>
            </a:r>
            <a:r>
              <a:rPr lang="en-GB" dirty="0"/>
              <a:t>– </a:t>
            </a:r>
            <a:r>
              <a:rPr lang="en-GB" b="1" dirty="0"/>
              <a:t>‘Cast your net on the other side of the boat and you will find fish’ </a:t>
            </a:r>
            <a:r>
              <a:rPr lang="en-GB" dirty="0"/>
              <a:t>– is the foundation for the ‘Casting Your Nets’ initiative.</a:t>
            </a:r>
          </a:p>
          <a:p>
            <a:endParaRPr lang="en-GB" dirty="0"/>
          </a:p>
          <a:p>
            <a:r>
              <a:rPr lang="en-GB" dirty="0"/>
              <a:t>It not only encourages and instructs us to fish (for souls in this context) but also to try different ways and different places to catch them.</a:t>
            </a:r>
          </a:p>
          <a:p>
            <a:endParaRPr lang="en-GB" dirty="0"/>
          </a:p>
          <a:p>
            <a:r>
              <a:rPr lang="en-GB" dirty="0"/>
              <a:t>We need to be proactive in our ‘fishing’ – not passive, just waiting for fish to come to us and jump into the net!</a:t>
            </a:r>
          </a:p>
          <a:p>
            <a:endParaRPr lang="en-GB" dirty="0"/>
          </a:p>
          <a:p>
            <a:r>
              <a:rPr lang="en-GB" dirty="0"/>
              <a:t>Jesus came to ‘seek and save what was lost’ (Luke 19 v 10).</a:t>
            </a:r>
          </a:p>
          <a:p>
            <a:endParaRPr lang="en-GB" dirty="0"/>
          </a:p>
          <a:p>
            <a:r>
              <a:rPr lang="en-GB" dirty="0"/>
              <a:t>You may want to read these verses and add your own examples to encourage the need to ‘Go’ with the gospel.</a:t>
            </a:r>
          </a:p>
          <a:p>
            <a:endParaRPr lang="en-GB" dirty="0"/>
          </a:p>
          <a:p>
            <a:r>
              <a:rPr lang="en-GB" i="1" dirty="0"/>
              <a:t>(Photo by kind permission of OUK Evangelist Andy Godfrey,</a:t>
            </a:r>
            <a:r>
              <a:rPr lang="en-GB" i="1" baseline="0" dirty="0"/>
              <a:t> </a:t>
            </a:r>
            <a:r>
              <a:rPr lang="en-GB" i="1" dirty="0"/>
              <a:t>taken on the Sea of Galilee)</a:t>
            </a:r>
          </a:p>
        </p:txBody>
      </p:sp>
      <p:sp>
        <p:nvSpPr>
          <p:cNvPr id="4" name="Slide Number Placeholder 3"/>
          <p:cNvSpPr>
            <a:spLocks noGrp="1"/>
          </p:cNvSpPr>
          <p:nvPr>
            <p:ph type="sldNum" sz="quarter" idx="5"/>
          </p:nvPr>
        </p:nvSpPr>
        <p:spPr/>
        <p:txBody>
          <a:bodyPr/>
          <a:lstStyle/>
          <a:p>
            <a:fld id="{F3B11DED-FDB9-4ABA-AE11-17D102DA1662}" type="slidenum">
              <a:rPr lang="en-GB" smtClean="0"/>
              <a:t>5</a:t>
            </a:fld>
            <a:endParaRPr lang="en-GB" dirty="0"/>
          </a:p>
        </p:txBody>
      </p:sp>
    </p:spTree>
    <p:extLst>
      <p:ext uri="{BB962C8B-B14F-4D97-AF65-F5344CB8AC3E}">
        <p14:creationId xmlns:p14="http://schemas.microsoft.com/office/powerpoint/2010/main" val="3103935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Leader – </a:t>
            </a:r>
          </a:p>
          <a:p>
            <a:r>
              <a:rPr lang="en-GB" b="0" dirty="0"/>
              <a:t>This training session is designed to encourage every Christian to see that God wants to use us in His plans and purposes to share the Gospel.</a:t>
            </a:r>
            <a:r>
              <a:rPr lang="en-GB" b="0" baseline="0" dirty="0"/>
              <a:t> But </a:t>
            </a:r>
            <a:r>
              <a:rPr lang="en-GB" b="0" dirty="0"/>
              <a:t>He doesn’t expect</a:t>
            </a:r>
            <a:r>
              <a:rPr lang="en-GB" b="0" baseline="0" dirty="0"/>
              <a:t> us to do it in our own strength or on our own – He </a:t>
            </a:r>
            <a:r>
              <a:rPr lang="en-GB" b="0" dirty="0"/>
              <a:t>wants</a:t>
            </a:r>
            <a:r>
              <a:rPr lang="en-GB" b="0" baseline="0" dirty="0"/>
              <a:t> to come alongside us and </a:t>
            </a:r>
            <a:r>
              <a:rPr lang="en-GB" b="0" dirty="0"/>
              <a:t>get personally involved with how we reach others with the Gospel.</a:t>
            </a:r>
            <a:r>
              <a:rPr lang="en-GB" b="0" baseline="0" dirty="0"/>
              <a:t> By His Spirit, He is able to </a:t>
            </a:r>
            <a:r>
              <a:rPr lang="en-GB" b="0" dirty="0"/>
              <a:t>show us who He wants us to speak to,</a:t>
            </a:r>
            <a:r>
              <a:rPr lang="en-GB" b="0" baseline="0" dirty="0"/>
              <a:t> and can give us the right words to say.</a:t>
            </a:r>
            <a:endParaRPr lang="en-GB" b="0" dirty="0"/>
          </a:p>
          <a:p>
            <a:endParaRPr lang="en-GB" b="0" dirty="0"/>
          </a:p>
          <a:p>
            <a:r>
              <a:rPr lang="en-GB" b="0" dirty="0"/>
              <a:t>Jesus commanded the Church to spread the Gospel,</a:t>
            </a:r>
            <a:r>
              <a:rPr lang="en-GB" b="0" baseline="0" dirty="0"/>
              <a:t> as we read in </a:t>
            </a:r>
            <a:r>
              <a:rPr lang="en-GB" b="0" dirty="0"/>
              <a:t>Mark 16 v 15:</a:t>
            </a:r>
            <a:r>
              <a:rPr lang="en-GB" b="0" baseline="0" dirty="0"/>
              <a:t> </a:t>
            </a:r>
            <a:r>
              <a:rPr lang="en-GB" b="0" dirty="0"/>
              <a:t>‘He told</a:t>
            </a:r>
            <a:r>
              <a:rPr lang="en-GB" b="0" baseline="0" dirty="0"/>
              <a:t> </a:t>
            </a:r>
            <a:r>
              <a:rPr lang="en-GB" b="0" dirty="0"/>
              <a:t>them, ‘Go into all the world and preach the</a:t>
            </a:r>
            <a:r>
              <a:rPr lang="en-GB" b="0" baseline="0" dirty="0"/>
              <a:t> G</a:t>
            </a:r>
            <a:r>
              <a:rPr lang="en-GB" b="0" dirty="0"/>
              <a:t>ood News to everyone.’ </a:t>
            </a:r>
          </a:p>
          <a:p>
            <a:r>
              <a:rPr lang="en-GB" b="0" dirty="0"/>
              <a:t>Also in Matthew 28 v 19-20:</a:t>
            </a:r>
            <a:r>
              <a:rPr lang="en-GB" b="0" baseline="0" dirty="0"/>
              <a:t> </a:t>
            </a:r>
            <a:r>
              <a:rPr lang="en-GB" b="0" dirty="0"/>
              <a:t>‘Go and make disciples of all the nations,</a:t>
            </a:r>
            <a:r>
              <a:rPr lang="en-GB" b="0" baseline="0" dirty="0"/>
              <a:t> </a:t>
            </a:r>
            <a:r>
              <a:rPr lang="en-GB" b="0" dirty="0"/>
              <a:t>baptizing them in the name of the Father and the Son and the Holy Spirit. Teach these new disciples to obey all the commands I have given you. And be sure of this: I am with you always, even to the end of the age.’</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Acts 1 v 8 – Read this verse – which will appear on the screen.</a:t>
            </a:r>
          </a:p>
          <a:p>
            <a:r>
              <a:rPr lang="en-GB" b="0" dirty="0"/>
              <a:t>This commission is to all Christians,</a:t>
            </a:r>
            <a:r>
              <a:rPr lang="en-GB" b="0" baseline="0" dirty="0"/>
              <a:t> </a:t>
            </a:r>
            <a:r>
              <a:rPr lang="en-GB" b="0" dirty="0"/>
              <a:t>who are all empowered by the Holy Spirit to be his witnesses. We have not been left alone to decide our own strategies or to just follow our own thoughts – but we are all called to obedience, and</a:t>
            </a:r>
            <a:r>
              <a:rPr lang="en-GB" b="0" baseline="0" dirty="0"/>
              <a:t> told to </a:t>
            </a:r>
            <a:r>
              <a:rPr lang="en-GB" b="0" dirty="0"/>
              <a:t>follow the leading of God’s Holy Spirit. The Holy Spirit is given to all Christians, not just a few, so all Christians are called to witness, not just those</a:t>
            </a:r>
            <a:r>
              <a:rPr lang="en-GB" b="0" baseline="0" dirty="0"/>
              <a:t> who are</a:t>
            </a:r>
            <a:r>
              <a:rPr lang="en-GB" b="0" dirty="0"/>
              <a:t> specifically called to</a:t>
            </a:r>
            <a:r>
              <a:rPr lang="en-GB" b="0" baseline="0" dirty="0"/>
              <a:t> be evangelists </a:t>
            </a:r>
            <a:r>
              <a:rPr lang="en-GB" b="0" dirty="0"/>
              <a:t>(Ephesians 4 v 11-12).</a:t>
            </a:r>
          </a:p>
          <a:p>
            <a:endParaRPr lang="en-GB" b="0" dirty="0"/>
          </a:p>
        </p:txBody>
      </p:sp>
      <p:sp>
        <p:nvSpPr>
          <p:cNvPr id="4" name="Slide Number Placeholder 3"/>
          <p:cNvSpPr>
            <a:spLocks noGrp="1"/>
          </p:cNvSpPr>
          <p:nvPr>
            <p:ph type="sldNum" sz="quarter" idx="5"/>
          </p:nvPr>
        </p:nvSpPr>
        <p:spPr/>
        <p:txBody>
          <a:bodyPr/>
          <a:lstStyle/>
          <a:p>
            <a:fld id="{8E787EC9-B0A3-4968-8F80-D2805A89A957}" type="slidenum">
              <a:rPr lang="en-US" smtClean="0"/>
              <a:t>6</a:t>
            </a:fld>
            <a:endParaRPr lang="en-US" dirty="0"/>
          </a:p>
        </p:txBody>
      </p:sp>
    </p:spTree>
    <p:extLst>
      <p:ext uri="{BB962C8B-B14F-4D97-AF65-F5344CB8AC3E}">
        <p14:creationId xmlns:p14="http://schemas.microsoft.com/office/powerpoint/2010/main" val="3644974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Leader –</a:t>
            </a:r>
          </a:p>
          <a:p>
            <a:r>
              <a:rPr lang="en-GB" b="0" dirty="0"/>
              <a:t>Please note – Paul is in prison and is still seeking opportunities to share about his faith in Jesus Christ. Nothing was going to stop Paul speaking of Jesus – not even prison or persecution. Firstly, having encouraged the Colossians to pray for themselves, he then asks them to pray for him in  a specific way,</a:t>
            </a:r>
            <a:r>
              <a:rPr lang="en-GB" b="0" baseline="0" dirty="0"/>
              <a:t> asking…</a:t>
            </a:r>
            <a:endParaRPr lang="en-GB" b="0" dirty="0"/>
          </a:p>
          <a:p>
            <a:pPr marL="171450" indent="-171450">
              <a:buFont typeface="Arial" panose="020B0604020202020204" pitchFamily="34" charset="0"/>
              <a:buChar char="•"/>
            </a:pPr>
            <a:r>
              <a:rPr lang="en-GB" b="0" dirty="0"/>
              <a:t>That God would open a door for the message</a:t>
            </a:r>
          </a:p>
          <a:p>
            <a:pPr marL="171450" indent="-171450">
              <a:buFont typeface="Arial" panose="020B0604020202020204" pitchFamily="34" charset="0"/>
              <a:buChar char="•"/>
            </a:pPr>
            <a:r>
              <a:rPr lang="en-GB" b="0" dirty="0"/>
              <a:t>That</a:t>
            </a:r>
            <a:r>
              <a:rPr lang="en-GB" b="0" baseline="0" dirty="0"/>
              <a:t> Paul </a:t>
            </a:r>
            <a:r>
              <a:rPr lang="en-GB" b="0" dirty="0"/>
              <a:t>may proclaim the mystery of Christ</a:t>
            </a:r>
          </a:p>
          <a:p>
            <a:pPr marL="171450" indent="-171450">
              <a:buFont typeface="Arial" panose="020B0604020202020204" pitchFamily="34" charset="0"/>
              <a:buChar char="•"/>
            </a:pPr>
            <a:r>
              <a:rPr lang="en-GB" b="0" dirty="0"/>
              <a:t>That he would proclaim it clearly</a:t>
            </a:r>
          </a:p>
          <a:p>
            <a:pPr marL="0" indent="0">
              <a:buFont typeface="Arial" panose="020B0604020202020204" pitchFamily="34" charset="0"/>
              <a:buNone/>
            </a:pPr>
            <a:r>
              <a:rPr lang="en-GB" b="0" dirty="0"/>
              <a:t>He then says to the Colossians….</a:t>
            </a:r>
          </a:p>
          <a:p>
            <a:pPr marL="171450" indent="-171450">
              <a:buFont typeface="Arial" panose="020B0604020202020204" pitchFamily="34" charset="0"/>
              <a:buChar char="•"/>
            </a:pPr>
            <a:r>
              <a:rPr lang="en-GB" b="0" dirty="0"/>
              <a:t>Be wise in dealing with outsiders (unbelievers)</a:t>
            </a:r>
          </a:p>
          <a:p>
            <a:pPr marL="171450" indent="-171450">
              <a:buFont typeface="Arial" panose="020B0604020202020204" pitchFamily="34" charset="0"/>
              <a:buChar char="•"/>
            </a:pPr>
            <a:r>
              <a:rPr lang="en-GB" b="0" dirty="0"/>
              <a:t>Make the most of every opportunity</a:t>
            </a:r>
          </a:p>
          <a:p>
            <a:pPr marL="171450" indent="-171450">
              <a:buFont typeface="Arial" panose="020B0604020202020204" pitchFamily="34" charset="0"/>
              <a:buChar char="•"/>
            </a:pPr>
            <a:r>
              <a:rPr lang="en-GB" b="0" dirty="0"/>
              <a:t>Let</a:t>
            </a:r>
            <a:r>
              <a:rPr lang="en-GB" b="0" baseline="0" dirty="0"/>
              <a:t> your conversation be full of grace, seasoned with salt, so that you may know how to answer everyone.</a:t>
            </a:r>
            <a:endParaRPr lang="en-GB" b="0" dirty="0"/>
          </a:p>
          <a:p>
            <a:endParaRPr lang="en-GB" b="1" dirty="0"/>
          </a:p>
          <a:p>
            <a:pPr marL="0" indent="0">
              <a:buFont typeface="Arial" panose="020B0604020202020204" pitchFamily="34" charset="0"/>
              <a:buNone/>
            </a:pPr>
            <a:r>
              <a:rPr lang="en-GB" b="1" dirty="0"/>
              <a:t>Leader – </a:t>
            </a:r>
            <a:r>
              <a:rPr lang="en-GB" b="0" dirty="0">
                <a:solidFill>
                  <a:schemeClr val="bg1"/>
                </a:solidFill>
              </a:rPr>
              <a:t>can you add a personal story of missing a Gospel opportunity, messing up a Gospel opportunity – or even being given a surprising opportunity, one you weren’t expecting? If you can, that would be a good thing to do. Perhaps someone in your group will also be able to share too.</a:t>
            </a:r>
          </a:p>
          <a:p>
            <a:endParaRPr lang="en-GB" b="0" dirty="0">
              <a:solidFill>
                <a:schemeClr val="bg1"/>
              </a:solidFill>
            </a:endParaRPr>
          </a:p>
          <a:p>
            <a:pPr marL="0" indent="0">
              <a:buFont typeface="Arial" panose="020B0604020202020204" pitchFamily="34" charset="0"/>
              <a:buNone/>
            </a:pPr>
            <a:r>
              <a:rPr lang="en-GB" b="0" dirty="0">
                <a:solidFill>
                  <a:schemeClr val="bg1"/>
                </a:solidFill>
              </a:rPr>
              <a:t>Some fears that Christians often</a:t>
            </a:r>
            <a:r>
              <a:rPr lang="en-GB" b="0" baseline="0" dirty="0">
                <a:solidFill>
                  <a:schemeClr val="bg1"/>
                </a:solidFill>
              </a:rPr>
              <a:t> have about witnessing to others:</a:t>
            </a:r>
            <a:endParaRPr lang="en-GB" b="0" dirty="0">
              <a:solidFill>
                <a:schemeClr val="bg1"/>
              </a:solidFill>
            </a:endParaRPr>
          </a:p>
          <a:p>
            <a:pPr marL="171450" indent="-171450">
              <a:buFont typeface="Arial" panose="020B0604020202020204" pitchFamily="34" charset="0"/>
              <a:buChar char="•"/>
            </a:pPr>
            <a:r>
              <a:rPr lang="en-GB" b="0" dirty="0">
                <a:solidFill>
                  <a:schemeClr val="bg1"/>
                </a:solidFill>
              </a:rPr>
              <a:t>Missed opportunities</a:t>
            </a:r>
          </a:p>
          <a:p>
            <a:pPr marL="171450" indent="-171450">
              <a:buFont typeface="Arial" panose="020B0604020202020204" pitchFamily="34" charset="0"/>
              <a:buChar char="•"/>
            </a:pPr>
            <a:r>
              <a:rPr lang="en-GB" b="0" dirty="0">
                <a:solidFill>
                  <a:schemeClr val="bg1"/>
                </a:solidFill>
              </a:rPr>
              <a:t>Not knowing what to say</a:t>
            </a:r>
          </a:p>
          <a:p>
            <a:pPr marL="171450" indent="-171450">
              <a:buFont typeface="Arial" panose="020B0604020202020204" pitchFamily="34" charset="0"/>
              <a:buChar char="•"/>
            </a:pPr>
            <a:r>
              <a:rPr lang="en-GB" b="0" dirty="0">
                <a:solidFill>
                  <a:schemeClr val="bg1"/>
                </a:solidFill>
              </a:rPr>
              <a:t>Feeling guilty for not presenting the Gospel with clarity.</a:t>
            </a:r>
          </a:p>
          <a:p>
            <a:pPr marL="171450" indent="-171450">
              <a:buFont typeface="Arial" panose="020B0604020202020204" pitchFamily="34" charset="0"/>
              <a:buChar char="•"/>
            </a:pPr>
            <a:endParaRPr lang="en-GB" b="0" dirty="0">
              <a:solidFill>
                <a:schemeClr val="bg1"/>
              </a:solidFill>
            </a:endParaRPr>
          </a:p>
          <a:p>
            <a:pPr marL="0" indent="0">
              <a:buFont typeface="Arial" panose="020B0604020202020204" pitchFamily="34" charset="0"/>
              <a:buNone/>
            </a:pPr>
            <a:r>
              <a:rPr lang="en-GB" b="0" dirty="0">
                <a:solidFill>
                  <a:schemeClr val="bg1"/>
                </a:solidFill>
              </a:rPr>
              <a:t>So the</a:t>
            </a:r>
            <a:r>
              <a:rPr lang="en-GB" b="0" baseline="0" dirty="0">
                <a:solidFill>
                  <a:schemeClr val="bg1"/>
                </a:solidFill>
              </a:rPr>
              <a:t> suggested </a:t>
            </a:r>
            <a:r>
              <a:rPr lang="en-GB" b="0" dirty="0">
                <a:solidFill>
                  <a:schemeClr val="bg1"/>
                </a:solidFill>
              </a:rPr>
              <a:t>prayer is very helpful to all Christians as we seek to witness – perhaps this can become a daily prayer for each member of your church.</a:t>
            </a:r>
          </a:p>
          <a:p>
            <a:endParaRPr lang="en-GB" b="1" dirty="0"/>
          </a:p>
          <a:p>
            <a:r>
              <a:rPr lang="en-GB" b="1" dirty="0"/>
              <a:t>Leader –</a:t>
            </a:r>
          </a:p>
          <a:p>
            <a:r>
              <a:rPr lang="en-GB" dirty="0"/>
              <a:t>Perhaps, before showing this slide you may want to ask your group about their prayer activity. Don’t be hard or condemning, but encouraging!</a:t>
            </a:r>
          </a:p>
          <a:p>
            <a:pPr marL="171450" indent="-171450">
              <a:buFont typeface="Arial" panose="020B0604020202020204" pitchFamily="34" charset="0"/>
              <a:buChar char="•"/>
            </a:pPr>
            <a:r>
              <a:rPr lang="en-GB" dirty="0"/>
              <a:t>When do they pray?</a:t>
            </a:r>
          </a:p>
          <a:p>
            <a:pPr marL="171450" indent="-171450">
              <a:buFont typeface="Arial" panose="020B0604020202020204" pitchFamily="34" charset="0"/>
              <a:buChar char="•"/>
            </a:pPr>
            <a:r>
              <a:rPr lang="en-GB" dirty="0"/>
              <a:t>What do they</a:t>
            </a:r>
            <a:r>
              <a:rPr lang="en-GB" baseline="0" dirty="0"/>
              <a:t> </a:t>
            </a:r>
            <a:r>
              <a:rPr lang="en-GB" dirty="0"/>
              <a:t>pray about?</a:t>
            </a:r>
          </a:p>
          <a:p>
            <a:pPr marL="171450" indent="-171450">
              <a:buFont typeface="Arial" panose="020B0604020202020204" pitchFamily="34" charset="0"/>
              <a:buChar char="•"/>
            </a:pPr>
            <a:r>
              <a:rPr lang="en-GB" dirty="0"/>
              <a:t>Do they</a:t>
            </a:r>
            <a:r>
              <a:rPr lang="en-GB" baseline="0" dirty="0"/>
              <a:t> </a:t>
            </a:r>
            <a:r>
              <a:rPr lang="en-GB" dirty="0"/>
              <a:t>pray for Gospel opportunities?</a:t>
            </a:r>
          </a:p>
          <a:p>
            <a:pPr marL="171450" indent="-171450">
              <a:buFont typeface="Arial" panose="020B0604020202020204" pitchFamily="34" charset="0"/>
              <a:buChar char="•"/>
            </a:pPr>
            <a:r>
              <a:rPr lang="en-GB" dirty="0"/>
              <a:t>Do they pray for people to be saved – become Christians, followers of Jesus, disciples.</a:t>
            </a:r>
          </a:p>
          <a:p>
            <a:endParaRPr lang="en-GB" i="1" dirty="0"/>
          </a:p>
          <a:p>
            <a:r>
              <a:rPr lang="en-GB" b="1" i="1" dirty="0"/>
              <a:t>‘Lord,</a:t>
            </a:r>
            <a:r>
              <a:rPr lang="en-GB" b="1" i="1" baseline="0" dirty="0"/>
              <a:t> </a:t>
            </a:r>
            <a:r>
              <a:rPr lang="en-GB" b="1" i="1" dirty="0"/>
              <a:t>lead me today to the person You want me to speak to about You.’</a:t>
            </a:r>
          </a:p>
          <a:p>
            <a:endParaRPr lang="en-GB" dirty="0"/>
          </a:p>
          <a:p>
            <a:r>
              <a:rPr lang="en-GB" dirty="0"/>
              <a:t>This is a ‘sample’ prayer – and has been used by one Outreach UK evangelist for many years – proving to be a prayer that God loves to answer.</a:t>
            </a:r>
          </a:p>
          <a:p>
            <a:endParaRPr lang="en-GB" dirty="0"/>
          </a:p>
          <a:p>
            <a:r>
              <a:rPr lang="en-GB" dirty="0"/>
              <a:t>If we pray it – we need to be ready to ‘speak’!</a:t>
            </a:r>
          </a:p>
          <a:p>
            <a:pPr marL="0" indent="0">
              <a:buFont typeface="Arial" panose="020B0604020202020204" pitchFamily="34" charset="0"/>
              <a:buNone/>
            </a:pPr>
            <a:endParaRPr lang="en-GB" b="1" dirty="0"/>
          </a:p>
          <a:p>
            <a:endParaRPr lang="en-GB" b="1" dirty="0"/>
          </a:p>
        </p:txBody>
      </p:sp>
      <p:sp>
        <p:nvSpPr>
          <p:cNvPr id="4" name="Slide Number Placeholder 3"/>
          <p:cNvSpPr>
            <a:spLocks noGrp="1"/>
          </p:cNvSpPr>
          <p:nvPr>
            <p:ph type="sldNum" sz="quarter" idx="5"/>
          </p:nvPr>
        </p:nvSpPr>
        <p:spPr/>
        <p:txBody>
          <a:bodyPr/>
          <a:lstStyle/>
          <a:p>
            <a:fld id="{A1934646-7B67-4370-B70E-4F3A824F86B5}" type="slidenum">
              <a:rPr lang="en-GB" smtClean="0"/>
              <a:t>7</a:t>
            </a:fld>
            <a:endParaRPr lang="en-GB" dirty="0"/>
          </a:p>
        </p:txBody>
      </p:sp>
    </p:spTree>
    <p:extLst>
      <p:ext uri="{BB962C8B-B14F-4D97-AF65-F5344CB8AC3E}">
        <p14:creationId xmlns:p14="http://schemas.microsoft.com/office/powerpoint/2010/main" val="318627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Leader – </a:t>
            </a:r>
            <a:r>
              <a:rPr lang="en-GB" b="0" dirty="0"/>
              <a:t>It’s been found</a:t>
            </a:r>
            <a:r>
              <a:rPr lang="en-GB" b="0" baseline="0" dirty="0"/>
              <a:t> </a:t>
            </a:r>
            <a:r>
              <a:rPr lang="en-GB" b="0" dirty="0"/>
              <a:t>during previous evangelism training sessions</a:t>
            </a:r>
            <a:r>
              <a:rPr lang="en-GB" b="0" baseline="0" dirty="0"/>
              <a:t> </a:t>
            </a:r>
            <a:r>
              <a:rPr lang="en-GB" b="0" dirty="0"/>
              <a:t>that some attending may not be Christians themselves or unsure of what a Christian is. This might not be the case for you and those attending your session – however, we’ve included this slide for you to use, just in case.</a:t>
            </a:r>
          </a:p>
          <a:p>
            <a:r>
              <a:rPr lang="en-GB" b="0" dirty="0"/>
              <a:t>This slide is also a reminder of what we are looking for, why we are evangelising – that others will come to know Jesus as Lord and Saviour – become a Christian. It’s disciples, not just decisions that we are to make. Christians</a:t>
            </a:r>
            <a:r>
              <a:rPr lang="en-GB" b="0" baseline="0" dirty="0"/>
              <a:t> are </a:t>
            </a:r>
            <a:r>
              <a:rPr lang="en-GB" b="0" dirty="0"/>
              <a:t>followers of Jesus, not just people who believe He existed.</a:t>
            </a:r>
          </a:p>
          <a:p>
            <a:endParaRPr lang="en-GB" b="1" dirty="0"/>
          </a:p>
          <a:p>
            <a:r>
              <a:rPr lang="en-GB" b="1" dirty="0"/>
              <a:t>Leader </a:t>
            </a:r>
            <a:r>
              <a:rPr lang="en-GB" b="0" dirty="0"/>
              <a:t>– It’s vital to be sure that each one of us truly knows Jesus Christ as Saviour and Lord – as these are the people who God is able to use in His plans and purposes.</a:t>
            </a:r>
            <a:r>
              <a:rPr lang="en-GB" b="0" baseline="0" dirty="0"/>
              <a:t> </a:t>
            </a:r>
            <a:r>
              <a:rPr lang="en-GB" b="0" dirty="0"/>
              <a:t>We can see this through reading the verses on the slide about Christians.</a:t>
            </a:r>
          </a:p>
          <a:p>
            <a:endParaRPr lang="en-GB" b="0" dirty="0"/>
          </a:p>
          <a:p>
            <a:r>
              <a:rPr lang="en-GB" b="0" dirty="0"/>
              <a:t>Questions to ask:</a:t>
            </a:r>
          </a:p>
          <a:p>
            <a:pPr marL="171450" indent="-171450">
              <a:buFont typeface="Arial" panose="020B0604020202020204" pitchFamily="34" charset="0"/>
              <a:buChar char="•"/>
            </a:pPr>
            <a:r>
              <a:rPr lang="en-GB" b="0" dirty="0"/>
              <a:t>How do you become a Christian?</a:t>
            </a:r>
          </a:p>
          <a:p>
            <a:pPr marL="171450" indent="-171450">
              <a:buFont typeface="Arial" panose="020B0604020202020204" pitchFamily="34" charset="0"/>
              <a:buChar char="•"/>
            </a:pPr>
            <a:r>
              <a:rPr lang="en-GB" b="0" dirty="0"/>
              <a:t>What is therefore a Christian?</a:t>
            </a:r>
          </a:p>
          <a:p>
            <a:pPr marL="171450" indent="-171450">
              <a:buFont typeface="Arial" panose="020B0604020202020204" pitchFamily="34" charset="0"/>
              <a:buChar char="•"/>
            </a:pPr>
            <a:r>
              <a:rPr lang="en-GB" b="0" dirty="0"/>
              <a:t>What is expected from a Christian?</a:t>
            </a:r>
          </a:p>
          <a:p>
            <a:endParaRPr lang="en-GB" b="0" dirty="0"/>
          </a:p>
          <a:p>
            <a:endParaRPr lang="en-GB" dirty="0"/>
          </a:p>
        </p:txBody>
      </p:sp>
      <p:sp>
        <p:nvSpPr>
          <p:cNvPr id="4" name="Slide Number Placeholder 3"/>
          <p:cNvSpPr>
            <a:spLocks noGrp="1"/>
          </p:cNvSpPr>
          <p:nvPr>
            <p:ph type="sldNum" sz="quarter" idx="5"/>
          </p:nvPr>
        </p:nvSpPr>
        <p:spPr/>
        <p:txBody>
          <a:bodyPr/>
          <a:lstStyle/>
          <a:p>
            <a:fld id="{A1934646-7B67-4370-B70E-4F3A824F86B5}" type="slidenum">
              <a:rPr lang="en-GB" smtClean="0"/>
              <a:t>8</a:t>
            </a:fld>
            <a:endParaRPr lang="en-GB" dirty="0"/>
          </a:p>
        </p:txBody>
      </p:sp>
    </p:spTree>
    <p:extLst>
      <p:ext uri="{BB962C8B-B14F-4D97-AF65-F5344CB8AC3E}">
        <p14:creationId xmlns:p14="http://schemas.microsoft.com/office/powerpoint/2010/main" val="1784850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Leader – </a:t>
            </a:r>
            <a:r>
              <a:rPr lang="en-GB" dirty="0"/>
              <a:t>Please note this links</a:t>
            </a:r>
            <a:r>
              <a:rPr lang="en-GB" baseline="0" dirty="0"/>
              <a:t> to </a:t>
            </a:r>
            <a:r>
              <a:rPr lang="en-GB" b="1" dirty="0"/>
              <a:t>page</a:t>
            </a:r>
            <a:r>
              <a:rPr lang="en-GB" dirty="0"/>
              <a:t> </a:t>
            </a:r>
            <a:r>
              <a:rPr lang="en-GB" b="1" dirty="0"/>
              <a:t>50</a:t>
            </a:r>
            <a:r>
              <a:rPr lang="en-GB" dirty="0"/>
              <a:t> of the Outreach UK Evangelism Handbook where other scripture verses are listed, as well as some examples of people God uses. We are all different and have different skills and gifts but we all need to be available for God to use.</a:t>
            </a:r>
          </a:p>
          <a:p>
            <a:r>
              <a:rPr lang="en-GB" dirty="0"/>
              <a:t> </a:t>
            </a:r>
          </a:p>
          <a:p>
            <a:r>
              <a:rPr lang="en-GB" dirty="0"/>
              <a:t>If we look at these verses in chapter 6 of Isaiah (see slide),</a:t>
            </a:r>
            <a:r>
              <a:rPr lang="en-GB" baseline="0" dirty="0"/>
              <a:t> </a:t>
            </a:r>
            <a:r>
              <a:rPr lang="en-GB" dirty="0"/>
              <a:t>we find there is someone who felt they were unqualified to work for God – but this wasn’t God’s view.</a:t>
            </a:r>
          </a:p>
          <a:p>
            <a:r>
              <a:rPr lang="en-GB" dirty="0"/>
              <a:t>Perhaps you may be like that too – ‘Who am I that God can use me? I’m a nobody, nothing. I have very few skills, poorly educated’, etc. We can come up with many excuses as to why God shouldn’t or couldn’t use us.</a:t>
            </a:r>
          </a:p>
          <a:p>
            <a:endParaRPr lang="en-GB" b="1" dirty="0"/>
          </a:p>
          <a:p>
            <a:r>
              <a:rPr lang="en-GB" b="1" dirty="0"/>
              <a:t>Leader –</a:t>
            </a:r>
          </a:p>
          <a:p>
            <a:r>
              <a:rPr lang="en-GB" dirty="0"/>
              <a:t>Isaiah 6 v 5 – Note Isaiah’s immediate reaction to God – ‘Woe to me!...</a:t>
            </a:r>
            <a:r>
              <a:rPr lang="en-GB" baseline="0" dirty="0"/>
              <a:t> </a:t>
            </a:r>
            <a:r>
              <a:rPr lang="en-GB" dirty="0"/>
              <a:t>I am ruined!’ He</a:t>
            </a:r>
            <a:r>
              <a:rPr lang="en-GB" baseline="0" dirty="0"/>
              <a:t> felt unworthy, unholy. </a:t>
            </a:r>
            <a:r>
              <a:rPr lang="en-GB" dirty="0"/>
              <a:t>Perhaps our immediate reaction to God’s call is – ‘Oh no, not me. There are much better people around than me – they are much better at ……………………….. </a:t>
            </a:r>
            <a:r>
              <a:rPr lang="en-GB" baseline="0" dirty="0"/>
              <a:t> </a:t>
            </a:r>
            <a:r>
              <a:rPr lang="en-GB" dirty="0"/>
              <a:t>I couldn’t do that!‘ But our sin has been atoned for;</a:t>
            </a:r>
            <a:r>
              <a:rPr lang="en-GB" baseline="0" dirty="0"/>
              <a:t> we are forgiven, so we are worthy – in God’s eyes.</a:t>
            </a:r>
            <a:endParaRPr lang="en-GB" dirty="0"/>
          </a:p>
          <a:p>
            <a:r>
              <a:rPr lang="en-GB" dirty="0"/>
              <a:t>In any case, God isn’t looking for perfect people, but </a:t>
            </a:r>
            <a:r>
              <a:rPr lang="en-GB" b="1" dirty="0"/>
              <a:t>available people</a:t>
            </a:r>
            <a:r>
              <a:rPr lang="en-GB" dirty="0"/>
              <a:t>. Read Isaiah 6 v 8,</a:t>
            </a:r>
            <a:r>
              <a:rPr lang="en-GB" baseline="0" dirty="0"/>
              <a:t> </a:t>
            </a:r>
            <a:r>
              <a:rPr lang="en-GB" dirty="0"/>
              <a:t>where Isaiah responds to God’s call – ‘Here am I, send me’.</a:t>
            </a:r>
            <a:r>
              <a:rPr lang="en-GB" baseline="0" dirty="0"/>
              <a:t> T</a:t>
            </a:r>
            <a:r>
              <a:rPr lang="en-GB" dirty="0"/>
              <a:t>his is what the picture of the hand shows – I’m available.</a:t>
            </a:r>
          </a:p>
          <a:p>
            <a:r>
              <a:rPr lang="en-GB" dirty="0"/>
              <a:t>God doesn’t use perfect people,</a:t>
            </a:r>
            <a:r>
              <a:rPr lang="en-GB" baseline="0" dirty="0"/>
              <a:t> because there aren’t any! </a:t>
            </a:r>
            <a:r>
              <a:rPr lang="en-GB" dirty="0"/>
              <a:t>It’s people who have encountered God – that’s who God can use.</a:t>
            </a:r>
          </a:p>
          <a:p>
            <a:endParaRPr lang="en-GB" b="1" dirty="0"/>
          </a:p>
        </p:txBody>
      </p:sp>
      <p:sp>
        <p:nvSpPr>
          <p:cNvPr id="4" name="Slide Number Placeholder 3"/>
          <p:cNvSpPr>
            <a:spLocks noGrp="1"/>
          </p:cNvSpPr>
          <p:nvPr>
            <p:ph type="sldNum" sz="quarter" idx="5"/>
          </p:nvPr>
        </p:nvSpPr>
        <p:spPr/>
        <p:txBody>
          <a:bodyPr/>
          <a:lstStyle/>
          <a:p>
            <a:fld id="{A1934646-7B67-4370-B70E-4F3A824F86B5}" type="slidenum">
              <a:rPr lang="en-GB" smtClean="0"/>
              <a:t>9</a:t>
            </a:fld>
            <a:endParaRPr lang="en-GB" dirty="0"/>
          </a:p>
        </p:txBody>
      </p:sp>
    </p:spTree>
    <p:extLst>
      <p:ext uri="{BB962C8B-B14F-4D97-AF65-F5344CB8AC3E}">
        <p14:creationId xmlns:p14="http://schemas.microsoft.com/office/powerpoint/2010/main" val="491880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011957-A2AE-4EF2-A2E1-57B6C04AB6AC}" type="datetimeFigureOut">
              <a:rPr lang="en-GB" smtClean="0"/>
              <a:t>01/10/2020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571DF53-FC70-41CA-AACD-9F94DE29A06A}" type="slidenum">
              <a:rPr lang="en-GB" smtClean="0"/>
              <a:t>‹#›</a:t>
            </a:fld>
            <a:endParaRPr lang="en-GB"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6634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64011957-A2AE-4EF2-A2E1-57B6C04AB6AC}" type="datetimeFigureOut">
              <a:rPr lang="en-GB" smtClean="0"/>
              <a:t>01/10/2020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571DF53-FC70-41CA-AACD-9F94DE29A06A}" type="slidenum">
              <a:rPr lang="en-GB" smtClean="0"/>
              <a:t>‹#›</a:t>
            </a:fld>
            <a:endParaRPr lang="en-GB" dirty="0"/>
          </a:p>
        </p:txBody>
      </p:sp>
    </p:spTree>
    <p:extLst>
      <p:ext uri="{BB962C8B-B14F-4D97-AF65-F5344CB8AC3E}">
        <p14:creationId xmlns:p14="http://schemas.microsoft.com/office/powerpoint/2010/main" val="1168563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011957-A2AE-4EF2-A2E1-57B6C04AB6AC}" type="datetimeFigureOut">
              <a:rPr lang="en-GB" smtClean="0"/>
              <a:t>01/10/2020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571DF53-FC70-41CA-AACD-9F94DE29A06A}" type="slidenum">
              <a:rPr lang="en-GB" smtClean="0"/>
              <a:t>‹#›</a:t>
            </a:fld>
            <a:endParaRPr lang="en-GB" dirty="0"/>
          </a:p>
        </p:txBody>
      </p:sp>
    </p:spTree>
    <p:extLst>
      <p:ext uri="{BB962C8B-B14F-4D97-AF65-F5344CB8AC3E}">
        <p14:creationId xmlns:p14="http://schemas.microsoft.com/office/powerpoint/2010/main" val="1978039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011957-A2AE-4EF2-A2E1-57B6C04AB6AC}" type="datetimeFigureOut">
              <a:rPr lang="en-GB" smtClean="0"/>
              <a:t>01/10/2020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571DF53-FC70-41CA-AACD-9F94DE29A06A}" type="slidenum">
              <a:rPr lang="en-GB" smtClean="0"/>
              <a:t>‹#›</a:t>
            </a:fld>
            <a:endParaRPr lang="en-GB"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664268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011957-A2AE-4EF2-A2E1-57B6C04AB6AC}" type="datetimeFigureOut">
              <a:rPr lang="en-GB" smtClean="0"/>
              <a:t>01/10/2020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571DF53-FC70-41CA-AACD-9F94DE29A06A}" type="slidenum">
              <a:rPr lang="en-GB" smtClean="0"/>
              <a:t>‹#›</a:t>
            </a:fld>
            <a:endParaRPr lang="en-GB" dirty="0"/>
          </a:p>
        </p:txBody>
      </p:sp>
    </p:spTree>
    <p:extLst>
      <p:ext uri="{BB962C8B-B14F-4D97-AF65-F5344CB8AC3E}">
        <p14:creationId xmlns:p14="http://schemas.microsoft.com/office/powerpoint/2010/main" val="841057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011957-A2AE-4EF2-A2E1-57B6C04AB6AC}" type="datetimeFigureOut">
              <a:rPr lang="en-GB" smtClean="0"/>
              <a:t>01/10/2020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571DF53-FC70-41CA-AACD-9F94DE29A06A}" type="slidenum">
              <a:rPr lang="en-GB" smtClean="0"/>
              <a:t>‹#›</a:t>
            </a:fld>
            <a:endParaRPr lang="en-GB"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13005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011957-A2AE-4EF2-A2E1-57B6C04AB6AC}" type="datetimeFigureOut">
              <a:rPr lang="en-GB" smtClean="0"/>
              <a:t>01/10/2020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571DF53-FC70-41CA-AACD-9F94DE29A06A}" type="slidenum">
              <a:rPr lang="en-GB" smtClean="0"/>
              <a:t>‹#›</a:t>
            </a:fld>
            <a:endParaRPr lang="en-GB" dirty="0"/>
          </a:p>
        </p:txBody>
      </p:sp>
    </p:spTree>
    <p:extLst>
      <p:ext uri="{BB962C8B-B14F-4D97-AF65-F5344CB8AC3E}">
        <p14:creationId xmlns:p14="http://schemas.microsoft.com/office/powerpoint/2010/main" val="328704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011957-A2AE-4EF2-A2E1-57B6C04AB6AC}" type="datetimeFigureOut">
              <a:rPr lang="en-GB" smtClean="0"/>
              <a:t>01/10/2020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571DF53-FC70-41CA-AACD-9F94DE29A06A}" type="slidenum">
              <a:rPr lang="en-GB" smtClean="0"/>
              <a:t>‹#›</a:t>
            </a:fld>
            <a:endParaRPr lang="en-GB" dirty="0"/>
          </a:p>
        </p:txBody>
      </p:sp>
    </p:spTree>
    <p:extLst>
      <p:ext uri="{BB962C8B-B14F-4D97-AF65-F5344CB8AC3E}">
        <p14:creationId xmlns:p14="http://schemas.microsoft.com/office/powerpoint/2010/main" val="731851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011957-A2AE-4EF2-A2E1-57B6C04AB6AC}" type="datetimeFigureOut">
              <a:rPr lang="en-GB" smtClean="0"/>
              <a:t>01/10/2020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571DF53-FC70-41CA-AACD-9F94DE29A06A}" type="slidenum">
              <a:rPr lang="en-GB" smtClean="0"/>
              <a:t>‹#›</a:t>
            </a:fld>
            <a:endParaRPr lang="en-GB" dirty="0"/>
          </a:p>
        </p:txBody>
      </p:sp>
    </p:spTree>
    <p:extLst>
      <p:ext uri="{BB962C8B-B14F-4D97-AF65-F5344CB8AC3E}">
        <p14:creationId xmlns:p14="http://schemas.microsoft.com/office/powerpoint/2010/main" val="2057382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011957-A2AE-4EF2-A2E1-57B6C04AB6AC}" type="datetimeFigureOut">
              <a:rPr lang="en-GB" smtClean="0"/>
              <a:t>01/10/2020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571DF53-FC70-41CA-AACD-9F94DE29A06A}" type="slidenum">
              <a:rPr lang="en-GB" smtClean="0"/>
              <a:t>‹#›</a:t>
            </a:fld>
            <a:endParaRPr lang="en-GB" dirty="0"/>
          </a:p>
        </p:txBody>
      </p:sp>
    </p:spTree>
    <p:extLst>
      <p:ext uri="{BB962C8B-B14F-4D97-AF65-F5344CB8AC3E}">
        <p14:creationId xmlns:p14="http://schemas.microsoft.com/office/powerpoint/2010/main" val="1534385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011957-A2AE-4EF2-A2E1-57B6C04AB6AC}" type="datetimeFigureOut">
              <a:rPr lang="en-GB" smtClean="0"/>
              <a:t>01/10/2020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571DF53-FC70-41CA-AACD-9F94DE29A06A}" type="slidenum">
              <a:rPr lang="en-GB" smtClean="0"/>
              <a:t>‹#›</a:t>
            </a:fld>
            <a:endParaRPr lang="en-GB" dirty="0"/>
          </a:p>
        </p:txBody>
      </p:sp>
    </p:spTree>
    <p:extLst>
      <p:ext uri="{BB962C8B-B14F-4D97-AF65-F5344CB8AC3E}">
        <p14:creationId xmlns:p14="http://schemas.microsoft.com/office/powerpoint/2010/main" val="3752231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011957-A2AE-4EF2-A2E1-57B6C04AB6AC}" type="datetimeFigureOut">
              <a:rPr lang="en-GB" smtClean="0"/>
              <a:t>01/10/2020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571DF53-FC70-41CA-AACD-9F94DE29A06A}" type="slidenum">
              <a:rPr lang="en-GB" smtClean="0"/>
              <a:t>‹#›</a:t>
            </a:fld>
            <a:endParaRPr lang="en-GB" dirty="0"/>
          </a:p>
        </p:txBody>
      </p:sp>
    </p:spTree>
    <p:extLst>
      <p:ext uri="{BB962C8B-B14F-4D97-AF65-F5344CB8AC3E}">
        <p14:creationId xmlns:p14="http://schemas.microsoft.com/office/powerpoint/2010/main" val="1457828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011957-A2AE-4EF2-A2E1-57B6C04AB6AC}" type="datetimeFigureOut">
              <a:rPr lang="en-GB" smtClean="0"/>
              <a:t>01/10/2020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571DF53-FC70-41CA-AACD-9F94DE29A06A}" type="slidenum">
              <a:rPr lang="en-GB" smtClean="0"/>
              <a:t>‹#›</a:t>
            </a:fld>
            <a:endParaRPr lang="en-GB" dirty="0"/>
          </a:p>
        </p:txBody>
      </p:sp>
    </p:spTree>
    <p:extLst>
      <p:ext uri="{BB962C8B-B14F-4D97-AF65-F5344CB8AC3E}">
        <p14:creationId xmlns:p14="http://schemas.microsoft.com/office/powerpoint/2010/main" val="2966008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011957-A2AE-4EF2-A2E1-57B6C04AB6AC}" type="datetimeFigureOut">
              <a:rPr lang="en-GB" smtClean="0"/>
              <a:t>01/10/2020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571DF53-FC70-41CA-AACD-9F94DE29A06A}" type="slidenum">
              <a:rPr lang="en-GB" smtClean="0"/>
              <a:t>‹#›</a:t>
            </a:fld>
            <a:endParaRPr lang="en-GB" dirty="0"/>
          </a:p>
        </p:txBody>
      </p:sp>
    </p:spTree>
    <p:extLst>
      <p:ext uri="{BB962C8B-B14F-4D97-AF65-F5344CB8AC3E}">
        <p14:creationId xmlns:p14="http://schemas.microsoft.com/office/powerpoint/2010/main" val="2253284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011957-A2AE-4EF2-A2E1-57B6C04AB6AC}" type="datetimeFigureOut">
              <a:rPr lang="en-GB" smtClean="0"/>
              <a:t>01/10/2020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571DF53-FC70-41CA-AACD-9F94DE29A06A}" type="slidenum">
              <a:rPr lang="en-GB" smtClean="0"/>
              <a:t>‹#›</a:t>
            </a:fld>
            <a:endParaRPr lang="en-GB" dirty="0"/>
          </a:p>
        </p:txBody>
      </p:sp>
    </p:spTree>
    <p:extLst>
      <p:ext uri="{BB962C8B-B14F-4D97-AF65-F5344CB8AC3E}">
        <p14:creationId xmlns:p14="http://schemas.microsoft.com/office/powerpoint/2010/main" val="1913427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011957-A2AE-4EF2-A2E1-57B6C04AB6AC}" type="datetimeFigureOut">
              <a:rPr lang="en-GB" smtClean="0"/>
              <a:t>01/10/2020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571DF53-FC70-41CA-AACD-9F94DE29A06A}" type="slidenum">
              <a:rPr lang="en-GB" smtClean="0"/>
              <a:t>‹#›</a:t>
            </a:fld>
            <a:endParaRPr lang="en-GB" dirty="0"/>
          </a:p>
        </p:txBody>
      </p:sp>
    </p:spTree>
    <p:extLst>
      <p:ext uri="{BB962C8B-B14F-4D97-AF65-F5344CB8AC3E}">
        <p14:creationId xmlns:p14="http://schemas.microsoft.com/office/powerpoint/2010/main" val="2335421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011957-A2AE-4EF2-A2E1-57B6C04AB6AC}" type="datetimeFigureOut">
              <a:rPr lang="en-GB" smtClean="0"/>
              <a:t>01/10/2020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571DF53-FC70-41CA-AACD-9F94DE29A06A}" type="slidenum">
              <a:rPr lang="en-GB" smtClean="0"/>
              <a:t>‹#›</a:t>
            </a:fld>
            <a:endParaRPr lang="en-GB" dirty="0"/>
          </a:p>
        </p:txBody>
      </p:sp>
    </p:spTree>
    <p:extLst>
      <p:ext uri="{BB962C8B-B14F-4D97-AF65-F5344CB8AC3E}">
        <p14:creationId xmlns:p14="http://schemas.microsoft.com/office/powerpoint/2010/main" val="4097306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64011957-A2AE-4EF2-A2E1-57B6C04AB6AC}" type="datetimeFigureOut">
              <a:rPr lang="en-GB" smtClean="0"/>
              <a:t>01/10/2020</a:t>
            </a:fld>
            <a:endParaRPr lang="en-GB"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GB"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9571DF53-FC70-41CA-AACD-9F94DE29A06A}" type="slidenum">
              <a:rPr lang="en-GB" smtClean="0"/>
              <a:t>‹#›</a:t>
            </a:fld>
            <a:endParaRPr lang="en-GB" dirty="0"/>
          </a:p>
        </p:txBody>
      </p:sp>
    </p:spTree>
    <p:extLst>
      <p:ext uri="{BB962C8B-B14F-4D97-AF65-F5344CB8AC3E}">
        <p14:creationId xmlns:p14="http://schemas.microsoft.com/office/powerpoint/2010/main" val="400496779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s://www.biblegateway.com/passage/?search=Acts%208&amp;version=NIV#fen-NIV-27210b"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hyperlink" Target="https://www.biblegateway.com/passage/?search=Acts%208&amp;version=NIV#fen-NIV-27214c" TargetMode="Externa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569307-E630-4872-96AF-ABA20CED7867}"/>
              </a:ext>
            </a:extLst>
          </p:cNvPr>
          <p:cNvSpPr txBox="1"/>
          <p:nvPr/>
        </p:nvSpPr>
        <p:spPr>
          <a:xfrm>
            <a:off x="2261309" y="4677287"/>
            <a:ext cx="7669379" cy="1569660"/>
          </a:xfrm>
          <a:prstGeom prst="rect">
            <a:avLst/>
          </a:prstGeom>
          <a:noFill/>
        </p:spPr>
        <p:txBody>
          <a:bodyPr wrap="square" rtlCol="0">
            <a:spAutoFit/>
          </a:bodyPr>
          <a:lstStyle/>
          <a:p>
            <a:pPr algn="ctr"/>
            <a:r>
              <a:rPr lang="en-GB" sz="4800" dirty="0">
                <a:latin typeface="Arial" panose="020B0604020202020204" pitchFamily="34" charset="0"/>
                <a:cs typeface="Arial" panose="020B0604020202020204" pitchFamily="34" charset="0"/>
              </a:rPr>
              <a:t>Evangelism made easy for</a:t>
            </a:r>
          </a:p>
          <a:p>
            <a:pPr algn="ctr"/>
            <a:r>
              <a:rPr lang="en-GB" sz="4800" dirty="0">
                <a:latin typeface="Arial" panose="020B0604020202020204" pitchFamily="34" charset="0"/>
                <a:cs typeface="Arial" panose="020B0604020202020204" pitchFamily="34" charset="0"/>
              </a:rPr>
              <a:t> everyone </a:t>
            </a:r>
          </a:p>
        </p:txBody>
      </p:sp>
      <p:pic>
        <p:nvPicPr>
          <p:cNvPr id="4" name="Picture 1">
            <a:extLst>
              <a:ext uri="{FF2B5EF4-FFF2-40B4-BE49-F238E27FC236}">
                <a16:creationId xmlns:a16="http://schemas.microsoft.com/office/drawing/2014/main" id="{1363A176-1A87-4363-A869-74071EE5BF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6723" y="398918"/>
            <a:ext cx="6758553" cy="4120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1A6728-6F1D-4C84-9D18-AE0E7FB04C4C}"/>
              </a:ext>
            </a:extLst>
          </p:cNvPr>
          <p:cNvSpPr txBox="1"/>
          <p:nvPr/>
        </p:nvSpPr>
        <p:spPr>
          <a:xfrm>
            <a:off x="1686560" y="273804"/>
            <a:ext cx="9792182" cy="707886"/>
          </a:xfrm>
          <a:prstGeom prst="rect">
            <a:avLst/>
          </a:prstGeom>
          <a:noFill/>
        </p:spPr>
        <p:txBody>
          <a:bodyPr wrap="square">
            <a:spAutoFit/>
          </a:bodyPr>
          <a:lstStyle/>
          <a:p>
            <a:r>
              <a:rPr lang="en-GB" sz="4000" b="1" dirty="0">
                <a:solidFill>
                  <a:srgbClr val="FFFF00"/>
                </a:solidFill>
                <a:latin typeface="Arial Black" panose="020B0A04020102020204" pitchFamily="34" charset="0"/>
                <a:cs typeface="Arial" panose="020B0604020202020204" pitchFamily="34" charset="0"/>
              </a:rPr>
              <a:t>THE KIND OF PEOPLE GOD USES</a:t>
            </a:r>
            <a:endParaRPr lang="en-GB" sz="4000" dirty="0">
              <a:latin typeface="Arial Black" panose="020B0A04020102020204" pitchFamily="34" charset="0"/>
            </a:endParaRPr>
          </a:p>
        </p:txBody>
      </p:sp>
      <p:sp>
        <p:nvSpPr>
          <p:cNvPr id="9" name="TextBox 8">
            <a:extLst>
              <a:ext uri="{FF2B5EF4-FFF2-40B4-BE49-F238E27FC236}">
                <a16:creationId xmlns:a16="http://schemas.microsoft.com/office/drawing/2014/main" id="{B4B4FC1E-D69D-4A82-8F41-83BFE0A309E7}"/>
              </a:ext>
            </a:extLst>
          </p:cNvPr>
          <p:cNvSpPr txBox="1"/>
          <p:nvPr/>
        </p:nvSpPr>
        <p:spPr>
          <a:xfrm>
            <a:off x="1049565" y="1658799"/>
            <a:ext cx="8012573" cy="3046988"/>
          </a:xfrm>
          <a:prstGeom prst="rect">
            <a:avLst/>
          </a:prstGeom>
          <a:noFill/>
        </p:spPr>
        <p:txBody>
          <a:bodyPr wrap="square">
            <a:spAutoFit/>
          </a:bodyPr>
          <a:lstStyle/>
          <a:p>
            <a:r>
              <a:rPr lang="en-US" sz="2400" b="1" baseline="30000" dirty="0">
                <a:solidFill>
                  <a:srgbClr val="000000"/>
                </a:solidFill>
                <a:latin typeface="Arial Narrow" panose="020B0606020202030204" pitchFamily="34" charset="0"/>
              </a:rPr>
              <a:t>5 ‘</a:t>
            </a:r>
            <a:r>
              <a:rPr lang="en-US" sz="2400" dirty="0">
                <a:solidFill>
                  <a:srgbClr val="000000"/>
                </a:solidFill>
                <a:latin typeface="Arial Narrow" panose="020B0606020202030204" pitchFamily="34" charset="0"/>
              </a:rPr>
              <a:t>What after all is Apollos and what is Paul, only servants through whom you came to believe - as the Lord has assigned his task.</a:t>
            </a:r>
            <a:endParaRPr lang="en-US" sz="2400" b="0" i="0" dirty="0">
              <a:solidFill>
                <a:srgbClr val="000000"/>
              </a:solidFill>
              <a:effectLst/>
              <a:latin typeface="Arial Narrow" panose="020B0606020202030204" pitchFamily="34" charset="0"/>
            </a:endParaRPr>
          </a:p>
          <a:p>
            <a:r>
              <a:rPr lang="en-US" sz="2400" b="1" i="0" baseline="30000" dirty="0">
                <a:solidFill>
                  <a:srgbClr val="000000"/>
                </a:solidFill>
                <a:effectLst/>
                <a:latin typeface="Arial Narrow" panose="020B0606020202030204" pitchFamily="34" charset="0"/>
              </a:rPr>
              <a:t>6 </a:t>
            </a:r>
            <a:r>
              <a:rPr lang="en-US" sz="2400" b="0" i="0" dirty="0">
                <a:solidFill>
                  <a:srgbClr val="000000"/>
                </a:solidFill>
                <a:effectLst/>
                <a:latin typeface="Arial Narrow" panose="020B0606020202030204" pitchFamily="34" charset="0"/>
              </a:rPr>
              <a:t>I planted the seed, Apollos watered it, but God has been making it grow. </a:t>
            </a:r>
            <a:r>
              <a:rPr lang="en-US" sz="2400" b="1" i="0" baseline="30000" dirty="0">
                <a:solidFill>
                  <a:srgbClr val="000000"/>
                </a:solidFill>
                <a:effectLst/>
                <a:latin typeface="Arial Narrow" panose="020B0606020202030204" pitchFamily="34" charset="0"/>
              </a:rPr>
              <a:t>7 </a:t>
            </a:r>
            <a:r>
              <a:rPr lang="en-US" sz="2400" b="0" i="0" dirty="0">
                <a:solidFill>
                  <a:srgbClr val="000000"/>
                </a:solidFill>
                <a:effectLst/>
                <a:latin typeface="Arial Narrow" panose="020B0606020202030204" pitchFamily="34" charset="0"/>
              </a:rPr>
              <a:t>So neither the one who plants nor the one who waters is anything, but only God, who makes things grow. </a:t>
            </a:r>
            <a:r>
              <a:rPr lang="en-US" sz="2400" b="1" i="0" baseline="30000" dirty="0">
                <a:solidFill>
                  <a:srgbClr val="000000"/>
                </a:solidFill>
                <a:effectLst/>
                <a:latin typeface="Arial Narrow" panose="020B0606020202030204" pitchFamily="34" charset="0"/>
              </a:rPr>
              <a:t>8 </a:t>
            </a:r>
            <a:r>
              <a:rPr lang="en-US" sz="2400" b="0" i="0" dirty="0">
                <a:solidFill>
                  <a:srgbClr val="000000"/>
                </a:solidFill>
                <a:effectLst/>
                <a:latin typeface="Arial Narrow" panose="020B0606020202030204" pitchFamily="34" charset="0"/>
              </a:rPr>
              <a:t>The one who plants and the one who waters have one purpose, and they will each be rewarded according to their own </a:t>
            </a:r>
            <a:r>
              <a:rPr lang="en-US" sz="2400" b="0" i="0" dirty="0" err="1">
                <a:solidFill>
                  <a:srgbClr val="000000"/>
                </a:solidFill>
                <a:effectLst/>
                <a:latin typeface="Arial Narrow" panose="020B0606020202030204" pitchFamily="34" charset="0"/>
              </a:rPr>
              <a:t>labour</a:t>
            </a:r>
            <a:r>
              <a:rPr lang="en-US" sz="2400" b="0" i="0" dirty="0">
                <a:solidFill>
                  <a:srgbClr val="000000"/>
                </a:solidFill>
                <a:effectLst/>
                <a:latin typeface="Arial Narrow" panose="020B0606020202030204" pitchFamily="34" charset="0"/>
              </a:rPr>
              <a:t>. </a:t>
            </a:r>
            <a:r>
              <a:rPr lang="en-US" sz="2400" b="1" i="0" baseline="30000" dirty="0">
                <a:solidFill>
                  <a:srgbClr val="000000"/>
                </a:solidFill>
                <a:effectLst/>
                <a:latin typeface="Arial Narrow" panose="020B0606020202030204" pitchFamily="34" charset="0"/>
              </a:rPr>
              <a:t>9 </a:t>
            </a:r>
            <a:r>
              <a:rPr lang="en-US" sz="2400" b="0" i="0" dirty="0">
                <a:solidFill>
                  <a:srgbClr val="000000"/>
                </a:solidFill>
                <a:effectLst/>
                <a:latin typeface="Arial Narrow" panose="020B0606020202030204" pitchFamily="34" charset="0"/>
              </a:rPr>
              <a:t>For we are co-workers in God’s service; you are God’s field, God’s building.’</a:t>
            </a:r>
            <a:endParaRPr lang="en-GB" sz="2400" dirty="0">
              <a:latin typeface="Arial Narrow" panose="020B0606020202030204" pitchFamily="34" charset="0"/>
            </a:endParaRPr>
          </a:p>
        </p:txBody>
      </p:sp>
      <p:pic>
        <p:nvPicPr>
          <p:cNvPr id="3074" name="Picture 2" descr="For in him all things were created: things in heaven and on earth ...">
            <a:extLst>
              <a:ext uri="{FF2B5EF4-FFF2-40B4-BE49-F238E27FC236}">
                <a16:creationId xmlns:a16="http://schemas.microsoft.com/office/drawing/2014/main" id="{EBC4E3FE-89B2-4705-89E7-D31C0D77DE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744" r="53597"/>
          <a:stretch/>
        </p:blipFill>
        <p:spPr bwMode="auto">
          <a:xfrm>
            <a:off x="9573743" y="1524531"/>
            <a:ext cx="2293152" cy="347116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5674BA5-8D92-475B-9311-7FEB1EC845E9}"/>
              </a:ext>
            </a:extLst>
          </p:cNvPr>
          <p:cNvSpPr txBox="1"/>
          <p:nvPr/>
        </p:nvSpPr>
        <p:spPr>
          <a:xfrm>
            <a:off x="1199909" y="5522367"/>
            <a:ext cx="9792182" cy="707886"/>
          </a:xfrm>
          <a:prstGeom prst="rect">
            <a:avLst/>
          </a:prstGeom>
          <a:noFill/>
        </p:spPr>
        <p:txBody>
          <a:bodyPr wrap="square">
            <a:spAutoFit/>
          </a:bodyPr>
          <a:lstStyle/>
          <a:p>
            <a:r>
              <a:rPr lang="en-GB" sz="4000" b="1" dirty="0">
                <a:solidFill>
                  <a:schemeClr val="tx1"/>
                </a:solidFill>
                <a:latin typeface="Arial Black" panose="020B0A04020102020204" pitchFamily="34" charset="0"/>
                <a:cs typeface="Arial" panose="020B0604020202020204" pitchFamily="34" charset="0"/>
              </a:rPr>
              <a:t>Dependent people </a:t>
            </a:r>
            <a:r>
              <a:rPr lang="en-GB" sz="4000" b="1" dirty="0">
                <a:latin typeface="Arial Black" panose="020B0A04020102020204" pitchFamily="34" charset="0"/>
                <a:cs typeface="Arial" panose="020B0604020202020204" pitchFamily="34" charset="0"/>
              </a:rPr>
              <a:t>– </a:t>
            </a:r>
            <a:r>
              <a:rPr lang="en-GB" sz="4000" b="1" dirty="0">
                <a:solidFill>
                  <a:schemeClr val="tx1"/>
                </a:solidFill>
                <a:latin typeface="Arial Black" panose="020B0A04020102020204" pitchFamily="34" charset="0"/>
                <a:cs typeface="Arial" panose="020B0604020202020204" pitchFamily="34" charset="0"/>
              </a:rPr>
              <a:t>1 Cor 3 v 5</a:t>
            </a:r>
            <a:r>
              <a:rPr lang="en-GB" sz="4000" b="1" dirty="0">
                <a:latin typeface="Arial Black" panose="020B0A04020102020204" pitchFamily="34" charset="0"/>
                <a:cs typeface="Arial" panose="020B0604020202020204" pitchFamily="34" charset="0"/>
              </a:rPr>
              <a:t>-7</a:t>
            </a:r>
            <a:endParaRPr lang="en-GB" sz="4000" b="1" dirty="0">
              <a:solidFill>
                <a:schemeClr val="tx1"/>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792299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91FC56-49E9-4506-8E0F-7E2589E72CBA}"/>
              </a:ext>
            </a:extLst>
          </p:cNvPr>
          <p:cNvSpPr>
            <a:spLocks noGrp="1"/>
          </p:cNvSpPr>
          <p:nvPr>
            <p:ph type="title"/>
          </p:nvPr>
        </p:nvSpPr>
        <p:spPr>
          <a:xfrm>
            <a:off x="0" y="-120534"/>
            <a:ext cx="12179030" cy="1507067"/>
          </a:xfrm>
        </p:spPr>
        <p:txBody>
          <a:bodyPr>
            <a:normAutofit/>
          </a:bodyPr>
          <a:lstStyle/>
          <a:p>
            <a:pPr algn="ctr"/>
            <a:r>
              <a:rPr lang="en-GB" sz="4000" dirty="0">
                <a:solidFill>
                  <a:srgbClr val="FFFF00"/>
                </a:solidFill>
                <a:latin typeface="Arial Black" panose="020B0A04020102020204" pitchFamily="34" charset="0"/>
              </a:rPr>
              <a:t>The kind of people god uses </a:t>
            </a:r>
          </a:p>
        </p:txBody>
      </p:sp>
      <p:sp>
        <p:nvSpPr>
          <p:cNvPr id="7" name="TextBox 6">
            <a:extLst>
              <a:ext uri="{FF2B5EF4-FFF2-40B4-BE49-F238E27FC236}">
                <a16:creationId xmlns:a16="http://schemas.microsoft.com/office/drawing/2014/main" id="{DA6FF4DB-1E08-45C0-BD8A-E829EED453DF}"/>
              </a:ext>
            </a:extLst>
          </p:cNvPr>
          <p:cNvSpPr txBox="1"/>
          <p:nvPr/>
        </p:nvSpPr>
        <p:spPr>
          <a:xfrm>
            <a:off x="0" y="2493855"/>
            <a:ext cx="9195329" cy="1200329"/>
          </a:xfrm>
          <a:prstGeom prst="rect">
            <a:avLst/>
          </a:prstGeom>
          <a:noFill/>
        </p:spPr>
        <p:txBody>
          <a:bodyPr wrap="square">
            <a:spAutoFit/>
          </a:bodyPr>
          <a:lstStyle/>
          <a:p>
            <a:pPr algn="ctr"/>
            <a:r>
              <a:rPr lang="en-US" sz="3600" b="0" i="0" dirty="0">
                <a:solidFill>
                  <a:srgbClr val="000000"/>
                </a:solidFill>
                <a:effectLst/>
                <a:latin typeface="Arial Narrow" panose="020B0606020202030204" pitchFamily="34" charset="0"/>
              </a:rPr>
              <a:t>‘Do not get drunk on wine, which leads </a:t>
            </a:r>
            <a:br>
              <a:rPr lang="en-US" sz="3600" b="0" i="0" dirty="0">
                <a:solidFill>
                  <a:srgbClr val="000000"/>
                </a:solidFill>
                <a:effectLst/>
                <a:latin typeface="Arial Narrow" panose="020B0606020202030204" pitchFamily="34" charset="0"/>
              </a:rPr>
            </a:br>
            <a:r>
              <a:rPr lang="en-US" sz="3600" b="0" i="0" dirty="0">
                <a:solidFill>
                  <a:srgbClr val="000000"/>
                </a:solidFill>
                <a:effectLst/>
                <a:latin typeface="Arial Narrow" panose="020B0606020202030204" pitchFamily="34" charset="0"/>
              </a:rPr>
              <a:t>to debauchery. Instead, be filled with the Spirit.’</a:t>
            </a:r>
            <a:endParaRPr lang="en-GB" sz="3600" dirty="0">
              <a:latin typeface="Arial Narrow" panose="020B0606020202030204" pitchFamily="34" charset="0"/>
            </a:endParaRPr>
          </a:p>
        </p:txBody>
      </p:sp>
      <p:pic>
        <p:nvPicPr>
          <p:cNvPr id="4098" name="Picture 2" descr="Filled with the Holy Spirit - Home | Facebook">
            <a:extLst>
              <a:ext uri="{FF2B5EF4-FFF2-40B4-BE49-F238E27FC236}">
                <a16:creationId xmlns:a16="http://schemas.microsoft.com/office/drawing/2014/main" id="{D5D71BF9-BC3B-42DD-A336-C297328236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88" r="56033"/>
          <a:stretch/>
        </p:blipFill>
        <p:spPr bwMode="auto">
          <a:xfrm>
            <a:off x="9195329" y="1237681"/>
            <a:ext cx="2492553" cy="371267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9835E73-4582-438A-AD2C-93B009121137}"/>
              </a:ext>
            </a:extLst>
          </p:cNvPr>
          <p:cNvSpPr txBox="1"/>
          <p:nvPr/>
        </p:nvSpPr>
        <p:spPr>
          <a:xfrm>
            <a:off x="0" y="5502918"/>
            <a:ext cx="12179030" cy="707886"/>
          </a:xfrm>
          <a:prstGeom prst="rect">
            <a:avLst/>
          </a:prstGeom>
          <a:noFill/>
        </p:spPr>
        <p:txBody>
          <a:bodyPr wrap="square">
            <a:spAutoFit/>
          </a:bodyPr>
          <a:lstStyle/>
          <a:p>
            <a:pPr algn="ctr"/>
            <a:r>
              <a:rPr lang="en-GB" sz="4000" dirty="0">
                <a:solidFill>
                  <a:schemeClr val="tx1"/>
                </a:solidFill>
                <a:latin typeface="Arial Black" panose="020B0A04020102020204" pitchFamily="34" charset="0"/>
              </a:rPr>
              <a:t>Spirit-filled people - Ephesians 5 v 18</a:t>
            </a:r>
          </a:p>
        </p:txBody>
      </p:sp>
    </p:spTree>
    <p:extLst>
      <p:ext uri="{BB962C8B-B14F-4D97-AF65-F5344CB8AC3E}">
        <p14:creationId xmlns:p14="http://schemas.microsoft.com/office/powerpoint/2010/main" val="135829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ree download 12 Disciples Clipart for your creation. | Preschool ...">
            <a:extLst>
              <a:ext uri="{FF2B5EF4-FFF2-40B4-BE49-F238E27FC236}">
                <a16:creationId xmlns:a16="http://schemas.microsoft.com/office/drawing/2014/main" id="{36BAA97B-A287-4792-878E-FE2CB6252D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9868" y="795937"/>
            <a:ext cx="9612264" cy="52661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BE1F39E-3DF7-4F6B-BCE8-30FAEA5CCB73}"/>
              </a:ext>
            </a:extLst>
          </p:cNvPr>
          <p:cNvSpPr>
            <a:spLocks noGrp="1"/>
          </p:cNvSpPr>
          <p:nvPr>
            <p:ph type="title"/>
          </p:nvPr>
        </p:nvSpPr>
        <p:spPr>
          <a:xfrm>
            <a:off x="934996" y="-285624"/>
            <a:ext cx="10322007" cy="1507067"/>
          </a:xfrm>
        </p:spPr>
        <p:txBody>
          <a:bodyPr>
            <a:normAutofit/>
          </a:bodyPr>
          <a:lstStyle/>
          <a:p>
            <a:r>
              <a:rPr lang="en-GB" sz="4000" dirty="0">
                <a:solidFill>
                  <a:srgbClr val="FFFF00"/>
                </a:solidFill>
                <a:latin typeface="Arial Black" panose="020B0A04020102020204" pitchFamily="34" charset="0"/>
              </a:rPr>
              <a:t>THE KIND OF PEOPLE JESUS USED!</a:t>
            </a:r>
          </a:p>
        </p:txBody>
      </p:sp>
      <p:pic>
        <p:nvPicPr>
          <p:cNvPr id="4" name="Picture 3">
            <a:extLst>
              <a:ext uri="{FF2B5EF4-FFF2-40B4-BE49-F238E27FC236}">
                <a16:creationId xmlns:a16="http://schemas.microsoft.com/office/drawing/2014/main" id="{D4801FB5-AA3D-48AB-AB38-187C14FB63AD}"/>
              </a:ext>
            </a:extLst>
          </p:cNvPr>
          <p:cNvPicPr>
            <a:picLocks noChangeAspect="1"/>
          </p:cNvPicPr>
          <p:nvPr/>
        </p:nvPicPr>
        <p:blipFill rotWithShape="1">
          <a:blip r:embed="rId4"/>
          <a:srcRect l="53832" t="42722" r="28904" b="39173"/>
          <a:stretch/>
        </p:blipFill>
        <p:spPr>
          <a:xfrm>
            <a:off x="10656641" y="5955296"/>
            <a:ext cx="1483464" cy="874644"/>
          </a:xfrm>
          <a:prstGeom prst="rect">
            <a:avLst/>
          </a:prstGeom>
        </p:spPr>
      </p:pic>
    </p:spTree>
    <p:extLst>
      <p:ext uri="{BB962C8B-B14F-4D97-AF65-F5344CB8AC3E}">
        <p14:creationId xmlns:p14="http://schemas.microsoft.com/office/powerpoint/2010/main" val="4176844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09DC6-2E7B-4F5E-8357-4793C9BA304E}"/>
              </a:ext>
            </a:extLst>
          </p:cNvPr>
          <p:cNvSpPr>
            <a:spLocks noGrp="1"/>
          </p:cNvSpPr>
          <p:nvPr>
            <p:ph type="title"/>
          </p:nvPr>
        </p:nvSpPr>
        <p:spPr>
          <a:xfrm>
            <a:off x="1914360" y="456279"/>
            <a:ext cx="8534400" cy="829265"/>
          </a:xfrm>
        </p:spPr>
        <p:txBody>
          <a:bodyPr>
            <a:normAutofit fontScale="90000"/>
          </a:bodyPr>
          <a:lstStyle/>
          <a:p>
            <a:pPr algn="ctr"/>
            <a:r>
              <a:rPr lang="en-GB" sz="4400" dirty="0">
                <a:solidFill>
                  <a:srgbClr val="FFFF00"/>
                </a:solidFill>
                <a:latin typeface="Arial Black" panose="020B0A04020102020204" pitchFamily="34" charset="0"/>
              </a:rPr>
              <a:t>God uses all sorts –</a:t>
            </a:r>
            <a:br>
              <a:rPr lang="en-GB" sz="4000" dirty="0">
                <a:solidFill>
                  <a:srgbClr val="FFFF00"/>
                </a:solidFill>
                <a:latin typeface="Arial Black" panose="020B0A04020102020204" pitchFamily="34" charset="0"/>
              </a:rPr>
            </a:br>
            <a:r>
              <a:rPr lang="en-GB" sz="4000" dirty="0">
                <a:solidFill>
                  <a:srgbClr val="FFFF00"/>
                </a:solidFill>
                <a:latin typeface="Arial Black" panose="020B0A04020102020204" pitchFamily="34" charset="0"/>
              </a:rPr>
              <a:t> </a:t>
            </a:r>
          </a:p>
        </p:txBody>
      </p:sp>
      <p:sp>
        <p:nvSpPr>
          <p:cNvPr id="9" name="TextBox 8">
            <a:extLst>
              <a:ext uri="{FF2B5EF4-FFF2-40B4-BE49-F238E27FC236}">
                <a16:creationId xmlns:a16="http://schemas.microsoft.com/office/drawing/2014/main" id="{1FAC18FF-CAAD-4746-99FA-E6DCA3AE89B8}"/>
              </a:ext>
            </a:extLst>
          </p:cNvPr>
          <p:cNvSpPr txBox="1"/>
          <p:nvPr/>
        </p:nvSpPr>
        <p:spPr>
          <a:xfrm>
            <a:off x="1472240" y="4404986"/>
            <a:ext cx="6673334" cy="369332"/>
          </a:xfrm>
          <a:prstGeom prst="rect">
            <a:avLst/>
          </a:prstGeom>
          <a:noFill/>
        </p:spPr>
        <p:txBody>
          <a:bodyPr wrap="square">
            <a:spAutoFit/>
          </a:bodyPr>
          <a:lstStyle/>
          <a:p>
            <a:endParaRPr lang="en-GB" dirty="0"/>
          </a:p>
        </p:txBody>
      </p:sp>
      <p:pic>
        <p:nvPicPr>
          <p:cNvPr id="4098" name="Picture 2" descr="An Excerpt of Gladys Aylward Preaching - YouTube">
            <a:extLst>
              <a:ext uri="{FF2B5EF4-FFF2-40B4-BE49-F238E27FC236}">
                <a16:creationId xmlns:a16="http://schemas.microsoft.com/office/drawing/2014/main" id="{AEB90149-369B-4891-87C6-152DDC211C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828" y="2147147"/>
            <a:ext cx="3913493" cy="234409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Joni: An Unforgettable Story: Amazon.co.uk: Tada, Joni Eareckson ...">
            <a:extLst>
              <a:ext uri="{FF2B5EF4-FFF2-40B4-BE49-F238E27FC236}">
                <a16:creationId xmlns:a16="http://schemas.microsoft.com/office/drawing/2014/main" id="{01E8E23A-C1A7-4BAB-8734-F902DF82F1B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76" b="40214"/>
          <a:stretch/>
        </p:blipFill>
        <p:spPr bwMode="auto">
          <a:xfrm>
            <a:off x="4905018" y="2907841"/>
            <a:ext cx="2553085" cy="25774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B4B0E1D-F80C-47C6-8BA7-0D44C1D4E162}"/>
              </a:ext>
            </a:extLst>
          </p:cNvPr>
          <p:cNvSpPr txBox="1"/>
          <p:nvPr/>
        </p:nvSpPr>
        <p:spPr>
          <a:xfrm>
            <a:off x="162863" y="1417405"/>
            <a:ext cx="4923784" cy="646331"/>
          </a:xfrm>
          <a:prstGeom prst="rect">
            <a:avLst/>
          </a:prstGeom>
          <a:noFill/>
        </p:spPr>
        <p:txBody>
          <a:bodyPr wrap="none" rtlCol="0">
            <a:spAutoFit/>
          </a:bodyPr>
          <a:lstStyle/>
          <a:p>
            <a:r>
              <a:rPr lang="en-GB" sz="3600" dirty="0">
                <a:latin typeface="Arial Black" panose="020B0A04020102020204" pitchFamily="34" charset="0"/>
              </a:rPr>
              <a:t>GLADYS AYLWARD</a:t>
            </a:r>
          </a:p>
        </p:txBody>
      </p:sp>
      <p:sp>
        <p:nvSpPr>
          <p:cNvPr id="4" name="TextBox 3">
            <a:extLst>
              <a:ext uri="{FF2B5EF4-FFF2-40B4-BE49-F238E27FC236}">
                <a16:creationId xmlns:a16="http://schemas.microsoft.com/office/drawing/2014/main" id="{51979F29-DC3D-42A8-B6D6-34213528F06F}"/>
              </a:ext>
            </a:extLst>
          </p:cNvPr>
          <p:cNvSpPr txBox="1"/>
          <p:nvPr/>
        </p:nvSpPr>
        <p:spPr>
          <a:xfrm>
            <a:off x="6917864" y="1417405"/>
            <a:ext cx="5274136" cy="646331"/>
          </a:xfrm>
          <a:prstGeom prst="rect">
            <a:avLst/>
          </a:prstGeom>
          <a:noFill/>
        </p:spPr>
        <p:txBody>
          <a:bodyPr wrap="none" rtlCol="0">
            <a:spAutoFit/>
          </a:bodyPr>
          <a:lstStyle/>
          <a:p>
            <a:r>
              <a:rPr lang="en-GB" sz="3600" dirty="0">
                <a:latin typeface="Arial Black" panose="020B0A04020102020204" pitchFamily="34" charset="0"/>
              </a:rPr>
              <a:t>BRIAN GREENAWAY</a:t>
            </a:r>
          </a:p>
        </p:txBody>
      </p:sp>
      <p:sp>
        <p:nvSpPr>
          <p:cNvPr id="5" name="TextBox 4">
            <a:extLst>
              <a:ext uri="{FF2B5EF4-FFF2-40B4-BE49-F238E27FC236}">
                <a16:creationId xmlns:a16="http://schemas.microsoft.com/office/drawing/2014/main" id="{53A70C6A-DAAB-4822-9B53-9319C004059E}"/>
              </a:ext>
            </a:extLst>
          </p:cNvPr>
          <p:cNvSpPr txBox="1"/>
          <p:nvPr/>
        </p:nvSpPr>
        <p:spPr>
          <a:xfrm>
            <a:off x="5425514" y="2189420"/>
            <a:ext cx="1867333" cy="646331"/>
          </a:xfrm>
          <a:prstGeom prst="rect">
            <a:avLst/>
          </a:prstGeom>
          <a:noFill/>
        </p:spPr>
        <p:txBody>
          <a:bodyPr wrap="square" rtlCol="0">
            <a:spAutoFit/>
          </a:bodyPr>
          <a:lstStyle/>
          <a:p>
            <a:r>
              <a:rPr lang="en-GB" sz="3600" dirty="0">
                <a:latin typeface="Arial Black" panose="020B0A04020102020204" pitchFamily="34" charset="0"/>
              </a:rPr>
              <a:t>JONI</a:t>
            </a:r>
          </a:p>
        </p:txBody>
      </p:sp>
      <p:pic>
        <p:nvPicPr>
          <p:cNvPr id="5122" name="Picture 2" descr="Ex-Hells Angel Saved After Shoot Man.wmv - YouTube">
            <a:extLst>
              <a:ext uri="{FF2B5EF4-FFF2-40B4-BE49-F238E27FC236}">
                <a16:creationId xmlns:a16="http://schemas.microsoft.com/office/drawing/2014/main" id="{02F2F7CC-C41A-41FE-8BC0-AA53FEF5A85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7922" b="5320"/>
          <a:stretch/>
        </p:blipFill>
        <p:spPr bwMode="auto">
          <a:xfrm>
            <a:off x="8035047" y="2147936"/>
            <a:ext cx="3724934" cy="234675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6D2F945-5BE7-4C3C-BF29-8AAB2A06DA9B}"/>
              </a:ext>
            </a:extLst>
          </p:cNvPr>
          <p:cNvSpPr txBox="1"/>
          <p:nvPr/>
        </p:nvSpPr>
        <p:spPr>
          <a:xfrm>
            <a:off x="3777768" y="5791455"/>
            <a:ext cx="5162824" cy="707886"/>
          </a:xfrm>
          <a:prstGeom prst="rect">
            <a:avLst/>
          </a:prstGeom>
          <a:noFill/>
        </p:spPr>
        <p:txBody>
          <a:bodyPr wrap="none" rtlCol="0">
            <a:spAutoFit/>
          </a:bodyPr>
          <a:lstStyle/>
          <a:p>
            <a:r>
              <a:rPr lang="en-GB" sz="4000" b="1" i="1" u="sng" dirty="0">
                <a:solidFill>
                  <a:srgbClr val="FFFF00"/>
                </a:solidFill>
                <a:latin typeface="Arial Black" panose="020B0A04020102020204" pitchFamily="34" charset="0"/>
              </a:rPr>
              <a:t>INCLUDING YOU! </a:t>
            </a:r>
          </a:p>
        </p:txBody>
      </p:sp>
      <p:pic>
        <p:nvPicPr>
          <p:cNvPr id="10" name="Picture 9">
            <a:extLst>
              <a:ext uri="{FF2B5EF4-FFF2-40B4-BE49-F238E27FC236}">
                <a16:creationId xmlns:a16="http://schemas.microsoft.com/office/drawing/2014/main" id="{562A2B9D-C7C5-4EB2-85D4-839E23A4A0F9}"/>
              </a:ext>
            </a:extLst>
          </p:cNvPr>
          <p:cNvPicPr>
            <a:picLocks noChangeAspect="1"/>
          </p:cNvPicPr>
          <p:nvPr/>
        </p:nvPicPr>
        <p:blipFill rotWithShape="1">
          <a:blip r:embed="rId6"/>
          <a:srcRect l="53832" t="42722" r="28904" b="39173"/>
          <a:stretch/>
        </p:blipFill>
        <p:spPr>
          <a:xfrm>
            <a:off x="10629413" y="5882314"/>
            <a:ext cx="1483464" cy="874644"/>
          </a:xfrm>
          <a:prstGeom prst="rect">
            <a:avLst/>
          </a:prstGeom>
        </p:spPr>
      </p:pic>
    </p:spTree>
    <p:extLst>
      <p:ext uri="{BB962C8B-B14F-4D97-AF65-F5344CB8AC3E}">
        <p14:creationId xmlns:p14="http://schemas.microsoft.com/office/powerpoint/2010/main" val="50431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2D56CD-D194-44E7-888D-2BE1C9C21D4B}"/>
              </a:ext>
            </a:extLst>
          </p:cNvPr>
          <p:cNvSpPr>
            <a:spLocks noGrp="1"/>
          </p:cNvSpPr>
          <p:nvPr>
            <p:ph type="title"/>
          </p:nvPr>
        </p:nvSpPr>
        <p:spPr>
          <a:xfrm>
            <a:off x="771084" y="-399239"/>
            <a:ext cx="10649832" cy="1507067"/>
          </a:xfrm>
        </p:spPr>
        <p:txBody>
          <a:bodyPr/>
          <a:lstStyle/>
          <a:p>
            <a:pPr algn="ctr"/>
            <a:r>
              <a:rPr lang="en-GB" dirty="0">
                <a:solidFill>
                  <a:srgbClr val="FFFF00"/>
                </a:solidFill>
                <a:latin typeface="Arial Black" panose="020B0A04020102020204" pitchFamily="34" charset="0"/>
              </a:rPr>
              <a:t>the holy spirit can prompt us to -</a:t>
            </a:r>
          </a:p>
        </p:txBody>
      </p:sp>
      <p:sp>
        <p:nvSpPr>
          <p:cNvPr id="4" name="Content Placeholder 3">
            <a:extLst>
              <a:ext uri="{FF2B5EF4-FFF2-40B4-BE49-F238E27FC236}">
                <a16:creationId xmlns:a16="http://schemas.microsoft.com/office/drawing/2014/main" id="{7D3569BA-AB69-42CA-AD9B-FC9F97FF7E23}"/>
              </a:ext>
            </a:extLst>
          </p:cNvPr>
          <p:cNvSpPr>
            <a:spLocks noGrp="1"/>
          </p:cNvSpPr>
          <p:nvPr>
            <p:ph idx="1"/>
          </p:nvPr>
        </p:nvSpPr>
        <p:spPr>
          <a:xfrm>
            <a:off x="0" y="2168744"/>
            <a:ext cx="12192000" cy="3204392"/>
          </a:xfrm>
        </p:spPr>
        <p:txBody>
          <a:bodyPr>
            <a:noAutofit/>
          </a:bodyPr>
          <a:lstStyle/>
          <a:p>
            <a:pPr marL="0" indent="0">
              <a:buNone/>
            </a:pPr>
            <a:endParaRPr lang="en-GB" sz="2800" dirty="0">
              <a:solidFill>
                <a:schemeClr val="tx1"/>
              </a:solidFill>
              <a:latin typeface="Arial Black" panose="020B0A04020102020204" pitchFamily="34" charset="0"/>
            </a:endParaRPr>
          </a:p>
          <a:p>
            <a:r>
              <a:rPr lang="en-GB" sz="2800" dirty="0">
                <a:solidFill>
                  <a:schemeClr val="tx1"/>
                </a:solidFill>
                <a:latin typeface="Arial Black" panose="020B0A04020102020204" pitchFamily="34" charset="0"/>
              </a:rPr>
              <a:t>Go and speak to a specific person</a:t>
            </a:r>
          </a:p>
          <a:p>
            <a:r>
              <a:rPr lang="en-GB" sz="2800" dirty="0">
                <a:solidFill>
                  <a:schemeClr val="tx1"/>
                </a:solidFill>
                <a:latin typeface="Arial Black" panose="020B0A04020102020204" pitchFamily="34" charset="0"/>
              </a:rPr>
              <a:t>Visit a particular house</a:t>
            </a:r>
          </a:p>
          <a:p>
            <a:r>
              <a:rPr lang="en-GB" sz="2800" dirty="0">
                <a:solidFill>
                  <a:schemeClr val="tx1"/>
                </a:solidFill>
                <a:latin typeface="Arial Black" panose="020B0A04020102020204" pitchFamily="34" charset="0"/>
              </a:rPr>
              <a:t>Work in a certain region</a:t>
            </a:r>
          </a:p>
          <a:p>
            <a:pPr marL="0" indent="0" algn="ctr">
              <a:buNone/>
            </a:pPr>
            <a:r>
              <a:rPr lang="en-GB" sz="2400" dirty="0">
                <a:solidFill>
                  <a:schemeClr val="tx1"/>
                </a:solidFill>
                <a:latin typeface="Arial Black" panose="020B0A04020102020204" pitchFamily="34" charset="0"/>
              </a:rPr>
              <a:t> </a:t>
            </a:r>
            <a:r>
              <a:rPr lang="en-GB" sz="2400" dirty="0">
                <a:solidFill>
                  <a:schemeClr val="bg1"/>
                </a:solidFill>
                <a:latin typeface="Arial Black" panose="020B0A04020102020204" pitchFamily="34" charset="0"/>
              </a:rPr>
              <a:t>We will be LISTENING and PRAYING for his promptings as we evangelise and witness to others. </a:t>
            </a:r>
          </a:p>
          <a:p>
            <a:pPr marL="0" indent="0">
              <a:buNone/>
            </a:pPr>
            <a:r>
              <a:rPr lang="en-GB" sz="2800" dirty="0">
                <a:solidFill>
                  <a:srgbClr val="FFFF00"/>
                </a:solidFill>
                <a:latin typeface="Arial Black" panose="020B0A04020102020204" pitchFamily="34" charset="0"/>
              </a:rPr>
              <a:t>EXAMPLES FROM ACTS: </a:t>
            </a:r>
          </a:p>
          <a:p>
            <a:r>
              <a:rPr lang="en-GB" sz="2800" dirty="0">
                <a:solidFill>
                  <a:schemeClr val="tx1"/>
                </a:solidFill>
                <a:latin typeface="Arial Black" panose="020B0A04020102020204" pitchFamily="34" charset="0"/>
              </a:rPr>
              <a:t>Acts 9 v 10 - 20: Ananias &amp; Saul</a:t>
            </a:r>
          </a:p>
          <a:p>
            <a:r>
              <a:rPr lang="en-GB" sz="2800" dirty="0">
                <a:solidFill>
                  <a:schemeClr val="tx1"/>
                </a:solidFill>
                <a:latin typeface="Arial Black" panose="020B0A04020102020204" pitchFamily="34" charset="0"/>
              </a:rPr>
              <a:t>Acts 10: Cornelius &amp; Peter</a:t>
            </a:r>
          </a:p>
          <a:p>
            <a:r>
              <a:rPr lang="en-GB" sz="2800" dirty="0">
                <a:solidFill>
                  <a:schemeClr val="tx1"/>
                </a:solidFill>
                <a:latin typeface="Arial Black" panose="020B0A04020102020204" pitchFamily="34" charset="0"/>
              </a:rPr>
              <a:t>Acts 13 v 1 - 4: Paul &amp; Barnabas commissioned</a:t>
            </a:r>
          </a:p>
          <a:p>
            <a:r>
              <a:rPr lang="en-GB" sz="2800" dirty="0">
                <a:solidFill>
                  <a:schemeClr val="tx1"/>
                </a:solidFill>
                <a:latin typeface="Arial Black" panose="020B0A04020102020204" pitchFamily="34" charset="0"/>
              </a:rPr>
              <a:t>Acts 16 v 6 - 10: Paul’s Macedonian call</a:t>
            </a:r>
          </a:p>
          <a:p>
            <a:r>
              <a:rPr lang="en-GB" sz="2800" dirty="0">
                <a:solidFill>
                  <a:schemeClr val="tx1"/>
                </a:solidFill>
                <a:latin typeface="Arial Black" panose="020B0A04020102020204" pitchFamily="34" charset="0"/>
              </a:rPr>
              <a:t>Acts 18 v 1 - 11: Paul goes to Corinth.     AND…</a:t>
            </a:r>
          </a:p>
          <a:p>
            <a:endParaRPr lang="en-GB" sz="2800" dirty="0">
              <a:solidFill>
                <a:schemeClr val="tx1"/>
              </a:solidFill>
              <a:latin typeface="Arial Black" panose="020B0A04020102020204" pitchFamily="34" charset="0"/>
            </a:endParaRPr>
          </a:p>
        </p:txBody>
      </p:sp>
      <p:pic>
        <p:nvPicPr>
          <p:cNvPr id="7170" name="Picture 2" descr="Living Bulwark">
            <a:extLst>
              <a:ext uri="{FF2B5EF4-FFF2-40B4-BE49-F238E27FC236}">
                <a16:creationId xmlns:a16="http://schemas.microsoft.com/office/drawing/2014/main" id="{1C53F19E-DD82-49D2-AC0A-3AA95FD706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1081" y="626720"/>
            <a:ext cx="3213736" cy="18692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7EBF18D-63A4-44B1-BD7D-6E0E9C047180}"/>
              </a:ext>
            </a:extLst>
          </p:cNvPr>
          <p:cNvPicPr>
            <a:picLocks noChangeAspect="1"/>
          </p:cNvPicPr>
          <p:nvPr/>
        </p:nvPicPr>
        <p:blipFill rotWithShape="1">
          <a:blip r:embed="rId4"/>
          <a:srcRect l="53832" t="42722" r="28904" b="39173"/>
          <a:stretch/>
        </p:blipFill>
        <p:spPr>
          <a:xfrm>
            <a:off x="10629413" y="5882314"/>
            <a:ext cx="1483464" cy="874644"/>
          </a:xfrm>
          <a:prstGeom prst="rect">
            <a:avLst/>
          </a:prstGeom>
        </p:spPr>
      </p:pic>
    </p:spTree>
    <p:extLst>
      <p:ext uri="{BB962C8B-B14F-4D97-AF65-F5344CB8AC3E}">
        <p14:creationId xmlns:p14="http://schemas.microsoft.com/office/powerpoint/2010/main" val="11191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anim calcmode="lin" valueType="num">
                                      <p:cBhvr additive="base">
                                        <p:cTn id="4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9" end="9"/>
                                            </p:txEl>
                                          </p:spTgt>
                                        </p:tgtEl>
                                        <p:attrNameLst>
                                          <p:attrName>style.visibility</p:attrName>
                                        </p:attrNameLst>
                                      </p:cBhvr>
                                      <p:to>
                                        <p:strVal val="visible"/>
                                      </p:to>
                                    </p:set>
                                    <p:anim calcmode="lin" valueType="num">
                                      <p:cBhvr additive="base">
                                        <p:cTn id="5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xEl>
                                              <p:pRg st="10" end="10"/>
                                            </p:txEl>
                                          </p:spTgt>
                                        </p:tgtEl>
                                        <p:attrNameLst>
                                          <p:attrName>style.visibility</p:attrName>
                                        </p:attrNameLst>
                                      </p:cBhvr>
                                      <p:to>
                                        <p:strVal val="visible"/>
                                      </p:to>
                                    </p:set>
                                    <p:anim calcmode="lin" valueType="num">
                                      <p:cBhvr additive="base">
                                        <p:cTn id="61"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reeBibleimages :: Philip and the Ethiopian official :: Philip ...">
            <a:extLst>
              <a:ext uri="{FF2B5EF4-FFF2-40B4-BE49-F238E27FC236}">
                <a16:creationId xmlns:a16="http://schemas.microsoft.com/office/drawing/2014/main" id="{744AE46B-E827-4A33-ACF5-1D306A1C65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7071" y="952852"/>
            <a:ext cx="3241251" cy="242780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6A7BDDC-6117-4926-B69C-4FB1966BA171}"/>
              </a:ext>
            </a:extLst>
          </p:cNvPr>
          <p:cNvSpPr>
            <a:spLocks noGrp="1"/>
          </p:cNvSpPr>
          <p:nvPr>
            <p:ph idx="4294967295"/>
          </p:nvPr>
        </p:nvSpPr>
        <p:spPr>
          <a:xfrm>
            <a:off x="195145" y="693557"/>
            <a:ext cx="11176000" cy="1473200"/>
          </a:xfrm>
        </p:spPr>
        <p:txBody>
          <a:bodyPr>
            <a:normAutofit fontScale="92500" lnSpcReduction="10000"/>
          </a:bodyPr>
          <a:lstStyle/>
          <a:p>
            <a:pPr marL="0" indent="0" algn="ctr">
              <a:buNone/>
            </a:pPr>
            <a:r>
              <a:rPr lang="en-GB" sz="4000" dirty="0">
                <a:solidFill>
                  <a:srgbClr val="FFFF00"/>
                </a:solidFill>
                <a:latin typeface="Arial Black" panose="020B0A04020102020204" pitchFamily="34" charset="0"/>
              </a:rPr>
              <a:t>Phillip and the Ethiopian – </a:t>
            </a:r>
          </a:p>
          <a:p>
            <a:pPr marL="0" indent="0" algn="ctr">
              <a:buNone/>
            </a:pPr>
            <a:r>
              <a:rPr lang="en-GB" sz="4000" dirty="0">
                <a:solidFill>
                  <a:srgbClr val="FFFF00"/>
                </a:solidFill>
                <a:latin typeface="Arial Black" panose="020B0A04020102020204" pitchFamily="34" charset="0"/>
              </a:rPr>
              <a:t>Acts 8 v 26 – 40</a:t>
            </a:r>
          </a:p>
          <a:p>
            <a:endParaRPr lang="en-GB" sz="3500" dirty="0">
              <a:solidFill>
                <a:schemeClr val="tx1"/>
              </a:solidFill>
            </a:endParaRPr>
          </a:p>
          <a:p>
            <a:endParaRPr lang="en-GB" dirty="0"/>
          </a:p>
        </p:txBody>
      </p:sp>
      <p:pic>
        <p:nvPicPr>
          <p:cNvPr id="5" name="Picture 4">
            <a:extLst>
              <a:ext uri="{FF2B5EF4-FFF2-40B4-BE49-F238E27FC236}">
                <a16:creationId xmlns:a16="http://schemas.microsoft.com/office/drawing/2014/main" id="{30FC83F1-4C49-44AC-857F-EF3667B057D1}"/>
              </a:ext>
            </a:extLst>
          </p:cNvPr>
          <p:cNvPicPr>
            <a:picLocks noChangeAspect="1"/>
          </p:cNvPicPr>
          <p:nvPr/>
        </p:nvPicPr>
        <p:blipFill rotWithShape="1">
          <a:blip r:embed="rId4"/>
          <a:srcRect l="53832" t="42722" r="28904" b="39173"/>
          <a:stretch/>
        </p:blipFill>
        <p:spPr>
          <a:xfrm>
            <a:off x="10629413" y="5882314"/>
            <a:ext cx="1483464" cy="874644"/>
          </a:xfrm>
          <a:prstGeom prst="rect">
            <a:avLst/>
          </a:prstGeom>
        </p:spPr>
      </p:pic>
      <p:sp>
        <p:nvSpPr>
          <p:cNvPr id="7" name="TextBox 6">
            <a:extLst>
              <a:ext uri="{FF2B5EF4-FFF2-40B4-BE49-F238E27FC236}">
                <a16:creationId xmlns:a16="http://schemas.microsoft.com/office/drawing/2014/main" id="{DBE5D58E-3AEA-46AB-863C-C90E5A71D2F1}"/>
              </a:ext>
            </a:extLst>
          </p:cNvPr>
          <p:cNvSpPr txBox="1"/>
          <p:nvPr/>
        </p:nvSpPr>
        <p:spPr>
          <a:xfrm>
            <a:off x="195145" y="1920487"/>
            <a:ext cx="8481926" cy="3416320"/>
          </a:xfrm>
          <a:prstGeom prst="rect">
            <a:avLst/>
          </a:prstGeom>
          <a:noFill/>
        </p:spPr>
        <p:txBody>
          <a:bodyPr wrap="square">
            <a:spAutoFit/>
          </a:bodyPr>
          <a:lstStyle/>
          <a:p>
            <a:pPr algn="l"/>
            <a:r>
              <a:rPr lang="en-US" sz="2400" b="0" i="0" dirty="0">
                <a:solidFill>
                  <a:schemeClr val="bg1"/>
                </a:solidFill>
                <a:effectLst/>
                <a:latin typeface="Arial Narrow" panose="020B0606020202030204" pitchFamily="34" charset="0"/>
              </a:rPr>
              <a:t>Now an angel of the Lord said to Philip, “Go south to the road—the desert road—that goes down from Jerusalem to Gaza.” </a:t>
            </a:r>
            <a:r>
              <a:rPr lang="en-US" sz="2400" b="1" i="0" baseline="30000" dirty="0">
                <a:solidFill>
                  <a:schemeClr val="bg1"/>
                </a:solidFill>
                <a:effectLst/>
                <a:latin typeface="Arial Narrow" panose="020B0606020202030204" pitchFamily="34" charset="0"/>
              </a:rPr>
              <a:t>27 </a:t>
            </a:r>
            <a:r>
              <a:rPr lang="en-US" sz="2400" b="0" i="0" dirty="0">
                <a:solidFill>
                  <a:schemeClr val="bg1"/>
                </a:solidFill>
                <a:effectLst/>
                <a:latin typeface="Arial Narrow" panose="020B0606020202030204" pitchFamily="34" charset="0"/>
              </a:rPr>
              <a:t>So he started out, and on his way he met an Ethiopian eunuch, an important official in charge of all the treasury of the Kandake (which means “queen of the Ethiopians”). This man had gone to Jerusalem to worship, </a:t>
            </a:r>
            <a:r>
              <a:rPr lang="en-US" sz="2400" b="1" i="0" baseline="30000" dirty="0">
                <a:solidFill>
                  <a:schemeClr val="bg1"/>
                </a:solidFill>
                <a:effectLst/>
                <a:latin typeface="Arial Narrow" panose="020B0606020202030204" pitchFamily="34" charset="0"/>
              </a:rPr>
              <a:t>28 </a:t>
            </a:r>
            <a:r>
              <a:rPr lang="en-US" sz="2400" b="0" i="0" dirty="0">
                <a:solidFill>
                  <a:schemeClr val="bg1"/>
                </a:solidFill>
                <a:effectLst/>
                <a:latin typeface="Arial Narrow" panose="020B0606020202030204" pitchFamily="34" charset="0"/>
              </a:rPr>
              <a:t>and on his way home was sitting in his chariot reading the Book of Isaiah the prophet. </a:t>
            </a:r>
            <a:r>
              <a:rPr lang="en-US" sz="2400" b="1" i="0" baseline="30000" dirty="0">
                <a:solidFill>
                  <a:schemeClr val="bg1"/>
                </a:solidFill>
                <a:effectLst/>
                <a:latin typeface="Arial Narrow" panose="020B0606020202030204" pitchFamily="34" charset="0"/>
              </a:rPr>
              <a:t>29 </a:t>
            </a:r>
            <a:r>
              <a:rPr lang="en-US" sz="2400" b="0" i="0" dirty="0">
                <a:solidFill>
                  <a:schemeClr val="bg1"/>
                </a:solidFill>
                <a:effectLst/>
                <a:latin typeface="Arial Narrow" panose="020B0606020202030204" pitchFamily="34" charset="0"/>
              </a:rPr>
              <a:t>The Spirit told Philip, “Go to that chariot and stay near it.”</a:t>
            </a:r>
          </a:p>
          <a:p>
            <a:pPr algn="l"/>
            <a:r>
              <a:rPr lang="en-US" sz="2400" b="1" i="0" baseline="30000" dirty="0">
                <a:solidFill>
                  <a:schemeClr val="bg1"/>
                </a:solidFill>
                <a:effectLst/>
                <a:latin typeface="Arial Narrow" panose="020B0606020202030204" pitchFamily="34" charset="0"/>
              </a:rPr>
              <a:t>30 </a:t>
            </a:r>
            <a:r>
              <a:rPr lang="en-US" sz="2400" b="0" i="0" dirty="0">
                <a:solidFill>
                  <a:schemeClr val="bg1"/>
                </a:solidFill>
                <a:effectLst/>
                <a:latin typeface="Arial Narrow" panose="020B0606020202030204" pitchFamily="34" charset="0"/>
              </a:rPr>
              <a:t>Then Philip ran up to the chariot and heard the man reading Isaiah the prophet. “Do you understand what you are reading?” Philip asked.</a:t>
            </a:r>
          </a:p>
        </p:txBody>
      </p:sp>
    </p:spTree>
    <p:extLst>
      <p:ext uri="{BB962C8B-B14F-4D97-AF65-F5344CB8AC3E}">
        <p14:creationId xmlns:p14="http://schemas.microsoft.com/office/powerpoint/2010/main" val="184733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Bible Fun For Kids: Philip &amp; the Ethiopian Eunuch">
            <a:extLst>
              <a:ext uri="{FF2B5EF4-FFF2-40B4-BE49-F238E27FC236}">
                <a16:creationId xmlns:a16="http://schemas.microsoft.com/office/drawing/2014/main" id="{EDF6A032-BF6C-43D6-AF2D-2D0D2F7E36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7418" y="301657"/>
            <a:ext cx="3796190" cy="2714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0A19977-9E3B-487E-9F5B-9B72CF4D983E}"/>
              </a:ext>
            </a:extLst>
          </p:cNvPr>
          <p:cNvSpPr txBox="1"/>
          <p:nvPr/>
        </p:nvSpPr>
        <p:spPr>
          <a:xfrm>
            <a:off x="366788" y="301657"/>
            <a:ext cx="7949899" cy="830997"/>
          </a:xfrm>
          <a:prstGeom prst="rect">
            <a:avLst/>
          </a:prstGeom>
          <a:noFill/>
        </p:spPr>
        <p:txBody>
          <a:bodyPr wrap="square">
            <a:spAutoFit/>
          </a:bodyPr>
          <a:lstStyle/>
          <a:p>
            <a:pPr algn="l"/>
            <a:r>
              <a:rPr lang="en-US" sz="2400" b="1" i="0" baseline="30000" dirty="0">
                <a:solidFill>
                  <a:schemeClr val="bg1"/>
                </a:solidFill>
                <a:effectLst/>
                <a:latin typeface="Arial Narrow" panose="020B0606020202030204" pitchFamily="34" charset="0"/>
              </a:rPr>
              <a:t>31 </a:t>
            </a:r>
            <a:r>
              <a:rPr lang="en-US" sz="2400" b="0" i="0" dirty="0">
                <a:solidFill>
                  <a:schemeClr val="bg1"/>
                </a:solidFill>
                <a:effectLst/>
                <a:latin typeface="Arial Narrow" panose="020B0606020202030204" pitchFamily="34" charset="0"/>
              </a:rPr>
              <a:t>“How can I,” he said, “unless someone explains it to me?” So he invited Philip to come up and sit with him….</a:t>
            </a:r>
          </a:p>
        </p:txBody>
      </p:sp>
      <p:sp>
        <p:nvSpPr>
          <p:cNvPr id="5" name="TextBox 4">
            <a:extLst>
              <a:ext uri="{FF2B5EF4-FFF2-40B4-BE49-F238E27FC236}">
                <a16:creationId xmlns:a16="http://schemas.microsoft.com/office/drawing/2014/main" id="{131ADDDD-AB71-4B9E-B08F-365EB78DD139}"/>
              </a:ext>
            </a:extLst>
          </p:cNvPr>
          <p:cNvSpPr txBox="1"/>
          <p:nvPr/>
        </p:nvSpPr>
        <p:spPr>
          <a:xfrm>
            <a:off x="366788" y="1132654"/>
            <a:ext cx="11746089" cy="3416320"/>
          </a:xfrm>
          <a:prstGeom prst="rect">
            <a:avLst/>
          </a:prstGeom>
          <a:noFill/>
        </p:spPr>
        <p:txBody>
          <a:bodyPr wrap="square">
            <a:spAutoFit/>
          </a:bodyPr>
          <a:lstStyle/>
          <a:p>
            <a:pPr algn="l"/>
            <a:r>
              <a:rPr lang="en-US" sz="2400" b="1" i="0" baseline="30000" dirty="0">
                <a:solidFill>
                  <a:schemeClr val="bg1"/>
                </a:solidFill>
                <a:effectLst/>
                <a:latin typeface="Arial Narrow" panose="020B0606020202030204" pitchFamily="34" charset="0"/>
              </a:rPr>
              <a:t>32 </a:t>
            </a:r>
            <a:r>
              <a:rPr lang="en-US" sz="2400" b="0" i="0" dirty="0">
                <a:solidFill>
                  <a:schemeClr val="bg1"/>
                </a:solidFill>
                <a:effectLst/>
                <a:latin typeface="Arial Narrow" panose="020B0606020202030204" pitchFamily="34" charset="0"/>
              </a:rPr>
              <a:t>This is the passage of Scripture the eunuch was reading:</a:t>
            </a:r>
          </a:p>
          <a:p>
            <a:pPr algn="l"/>
            <a:r>
              <a:rPr lang="en-US" sz="2400" b="0" i="0" dirty="0">
                <a:solidFill>
                  <a:schemeClr val="bg1"/>
                </a:solidFill>
                <a:effectLst/>
                <a:latin typeface="Arial Narrow" panose="020B0606020202030204" pitchFamily="34" charset="0"/>
              </a:rPr>
              <a:t>“He was led like a sheep to the slaughter,</a:t>
            </a:r>
            <a:br>
              <a:rPr lang="en-US" sz="2400" b="0" i="0" dirty="0">
                <a:solidFill>
                  <a:schemeClr val="bg1"/>
                </a:solidFill>
                <a:effectLst/>
                <a:latin typeface="Arial Narrow" panose="020B0606020202030204" pitchFamily="34" charset="0"/>
              </a:rPr>
            </a:br>
            <a:r>
              <a:rPr lang="en-US" sz="2400" b="0" i="0" dirty="0">
                <a:solidFill>
                  <a:schemeClr val="bg1"/>
                </a:solidFill>
                <a:effectLst/>
                <a:latin typeface="Arial Narrow" panose="020B0606020202030204" pitchFamily="34" charset="0"/>
              </a:rPr>
              <a:t>    and as a lamb before its shearer is silent,</a:t>
            </a:r>
            <a:br>
              <a:rPr lang="en-US" sz="2400" b="0" i="0" dirty="0">
                <a:solidFill>
                  <a:schemeClr val="bg1"/>
                </a:solidFill>
                <a:effectLst/>
                <a:latin typeface="Arial Narrow" panose="020B0606020202030204" pitchFamily="34" charset="0"/>
              </a:rPr>
            </a:br>
            <a:r>
              <a:rPr lang="en-US" sz="2400" b="0" i="0" dirty="0">
                <a:solidFill>
                  <a:schemeClr val="bg1"/>
                </a:solidFill>
                <a:effectLst/>
                <a:latin typeface="Arial Narrow" panose="020B0606020202030204" pitchFamily="34" charset="0"/>
              </a:rPr>
              <a:t>    so he did not open his mouth.</a:t>
            </a:r>
            <a:br>
              <a:rPr lang="en-US" sz="2400" b="0" i="0" dirty="0">
                <a:solidFill>
                  <a:schemeClr val="bg1"/>
                </a:solidFill>
                <a:effectLst/>
                <a:latin typeface="Arial Narrow" panose="020B0606020202030204" pitchFamily="34" charset="0"/>
              </a:rPr>
            </a:br>
            <a:r>
              <a:rPr lang="en-US" sz="2400" b="1" i="0" baseline="30000" dirty="0">
                <a:solidFill>
                  <a:schemeClr val="bg1"/>
                </a:solidFill>
                <a:effectLst/>
                <a:latin typeface="Arial Narrow" panose="020B0606020202030204" pitchFamily="34" charset="0"/>
              </a:rPr>
              <a:t>33 </a:t>
            </a:r>
            <a:r>
              <a:rPr lang="en-US" sz="2400" b="0" i="0" dirty="0">
                <a:solidFill>
                  <a:schemeClr val="bg1"/>
                </a:solidFill>
                <a:effectLst/>
                <a:latin typeface="Arial Narrow" panose="020B0606020202030204" pitchFamily="34" charset="0"/>
              </a:rPr>
              <a:t>In his humiliation he was deprived of justice.</a:t>
            </a:r>
            <a:br>
              <a:rPr lang="en-US" sz="2400" b="0" i="0" dirty="0">
                <a:solidFill>
                  <a:schemeClr val="bg1"/>
                </a:solidFill>
                <a:effectLst/>
                <a:latin typeface="Arial Narrow" panose="020B0606020202030204" pitchFamily="34" charset="0"/>
              </a:rPr>
            </a:br>
            <a:r>
              <a:rPr lang="en-US" sz="2400" b="0" i="0" dirty="0">
                <a:solidFill>
                  <a:schemeClr val="bg1"/>
                </a:solidFill>
                <a:effectLst/>
                <a:latin typeface="Arial Narrow" panose="020B0606020202030204" pitchFamily="34" charset="0"/>
              </a:rPr>
              <a:t>    Who can speak of his descendants?</a:t>
            </a:r>
            <a:br>
              <a:rPr lang="en-US" sz="2400" b="0" i="0" dirty="0">
                <a:solidFill>
                  <a:schemeClr val="bg1"/>
                </a:solidFill>
                <a:effectLst/>
                <a:latin typeface="Arial Narrow" panose="020B0606020202030204" pitchFamily="34" charset="0"/>
              </a:rPr>
            </a:br>
            <a:r>
              <a:rPr lang="en-US" sz="2400" b="0" i="0" dirty="0">
                <a:solidFill>
                  <a:schemeClr val="bg1"/>
                </a:solidFill>
                <a:effectLst/>
                <a:latin typeface="Arial Narrow" panose="020B0606020202030204" pitchFamily="34" charset="0"/>
              </a:rPr>
              <a:t>    For his life was taken from the earth.”</a:t>
            </a:r>
            <a:r>
              <a:rPr lang="en-US" sz="2400" b="0" i="0" baseline="30000" dirty="0">
                <a:solidFill>
                  <a:schemeClr val="bg1"/>
                </a:solidFill>
                <a:effectLst/>
                <a:latin typeface="Arial Narrow" panose="020B0606020202030204" pitchFamily="34" charset="0"/>
              </a:rPr>
              <a:t>[</a:t>
            </a:r>
            <a:r>
              <a:rPr lang="en-US" sz="2400" b="0" i="0" baseline="30000" dirty="0">
                <a:solidFill>
                  <a:schemeClr val="bg1"/>
                </a:solidFill>
                <a:effectLst/>
                <a:latin typeface="Arial Narrow" panose="020B0606020202030204" pitchFamily="34" charset="0"/>
                <a:hlinkClick r:id="rId4" tooltip="See footnote b">
                  <a:extLst>
                    <a:ext uri="{A12FA001-AC4F-418D-AE19-62706E023703}">
                      <ahyp:hlinkClr xmlns:ahyp="http://schemas.microsoft.com/office/drawing/2018/hyperlinkcolor" val="tx"/>
                    </a:ext>
                  </a:extLst>
                </a:hlinkClick>
              </a:rPr>
              <a:t>b</a:t>
            </a:r>
            <a:r>
              <a:rPr lang="en-US" sz="2400" b="0" i="0" baseline="30000" dirty="0">
                <a:solidFill>
                  <a:schemeClr val="bg1"/>
                </a:solidFill>
                <a:effectLst/>
                <a:latin typeface="Arial Narrow" panose="020B0606020202030204" pitchFamily="34" charset="0"/>
              </a:rPr>
              <a:t>]</a:t>
            </a:r>
            <a:endParaRPr lang="en-US" sz="2400" b="0" i="0" dirty="0">
              <a:solidFill>
                <a:schemeClr val="bg1"/>
              </a:solidFill>
              <a:effectLst/>
              <a:latin typeface="Arial Narrow" panose="020B0606020202030204" pitchFamily="34" charset="0"/>
            </a:endParaRPr>
          </a:p>
          <a:p>
            <a:pPr algn="l"/>
            <a:r>
              <a:rPr lang="en-US" sz="2400" b="1" i="0" baseline="30000" dirty="0">
                <a:solidFill>
                  <a:schemeClr val="bg1"/>
                </a:solidFill>
                <a:effectLst/>
                <a:latin typeface="Arial Narrow" panose="020B0606020202030204" pitchFamily="34" charset="0"/>
              </a:rPr>
              <a:t>34 </a:t>
            </a:r>
            <a:r>
              <a:rPr lang="en-US" sz="2400" b="0" i="0" dirty="0">
                <a:solidFill>
                  <a:schemeClr val="bg1"/>
                </a:solidFill>
                <a:effectLst/>
                <a:latin typeface="Arial Narrow" panose="020B0606020202030204" pitchFamily="34" charset="0"/>
              </a:rPr>
              <a:t>The eunuch asked Philip, “Tell me, please, who is the prophet talking about, himself or someone else?” </a:t>
            </a:r>
            <a:r>
              <a:rPr lang="en-US" sz="2400" b="1" i="0" baseline="30000" dirty="0">
                <a:solidFill>
                  <a:schemeClr val="bg1"/>
                </a:solidFill>
                <a:effectLst/>
                <a:latin typeface="Arial Narrow" panose="020B0606020202030204" pitchFamily="34" charset="0"/>
              </a:rPr>
              <a:t>35 </a:t>
            </a:r>
            <a:r>
              <a:rPr lang="en-US" sz="2400" b="0" i="0" dirty="0">
                <a:solidFill>
                  <a:schemeClr val="bg1"/>
                </a:solidFill>
                <a:effectLst/>
                <a:latin typeface="Arial Narrow" panose="020B0606020202030204" pitchFamily="34" charset="0"/>
              </a:rPr>
              <a:t>Then Philip began with that very passage of Scripture and told him the good news about Jesus.</a:t>
            </a:r>
          </a:p>
        </p:txBody>
      </p:sp>
      <p:pic>
        <p:nvPicPr>
          <p:cNvPr id="7" name="Picture 6">
            <a:extLst>
              <a:ext uri="{FF2B5EF4-FFF2-40B4-BE49-F238E27FC236}">
                <a16:creationId xmlns:a16="http://schemas.microsoft.com/office/drawing/2014/main" id="{49688289-5217-4B9C-9554-29BCA09F876B}"/>
              </a:ext>
            </a:extLst>
          </p:cNvPr>
          <p:cNvPicPr>
            <a:picLocks noChangeAspect="1"/>
          </p:cNvPicPr>
          <p:nvPr/>
        </p:nvPicPr>
        <p:blipFill rotWithShape="1">
          <a:blip r:embed="rId5"/>
          <a:srcRect l="53832" t="42722" r="28904" b="39173"/>
          <a:stretch/>
        </p:blipFill>
        <p:spPr>
          <a:xfrm>
            <a:off x="10629413" y="5882314"/>
            <a:ext cx="1483464" cy="874644"/>
          </a:xfrm>
          <a:prstGeom prst="rect">
            <a:avLst/>
          </a:prstGeom>
        </p:spPr>
      </p:pic>
    </p:spTree>
    <p:extLst>
      <p:ext uri="{BB962C8B-B14F-4D97-AF65-F5344CB8AC3E}">
        <p14:creationId xmlns:p14="http://schemas.microsoft.com/office/powerpoint/2010/main" val="671365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reeBibleimages :: Philip and the Ethiopian official :: Philip ...">
            <a:extLst>
              <a:ext uri="{FF2B5EF4-FFF2-40B4-BE49-F238E27FC236}">
                <a16:creationId xmlns:a16="http://schemas.microsoft.com/office/drawing/2014/main" id="{F399018C-7DED-441F-BF84-6102A40088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3676" y="339581"/>
            <a:ext cx="3843914" cy="28792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886EDDB-66DC-4D78-A615-21F95C9798D8}"/>
              </a:ext>
            </a:extLst>
          </p:cNvPr>
          <p:cNvPicPr>
            <a:picLocks noChangeAspect="1"/>
          </p:cNvPicPr>
          <p:nvPr/>
        </p:nvPicPr>
        <p:blipFill rotWithShape="1">
          <a:blip r:embed="rId4"/>
          <a:srcRect l="53832" t="42722" r="28904" b="39173"/>
          <a:stretch/>
        </p:blipFill>
        <p:spPr>
          <a:xfrm>
            <a:off x="10629413" y="5882314"/>
            <a:ext cx="1483464" cy="874644"/>
          </a:xfrm>
          <a:prstGeom prst="rect">
            <a:avLst/>
          </a:prstGeom>
        </p:spPr>
      </p:pic>
      <p:sp>
        <p:nvSpPr>
          <p:cNvPr id="5" name="TextBox 4">
            <a:extLst>
              <a:ext uri="{FF2B5EF4-FFF2-40B4-BE49-F238E27FC236}">
                <a16:creationId xmlns:a16="http://schemas.microsoft.com/office/drawing/2014/main" id="{2EF3F515-5DD1-43CA-876A-66D8AC27A619}"/>
              </a:ext>
            </a:extLst>
          </p:cNvPr>
          <p:cNvSpPr txBox="1"/>
          <p:nvPr/>
        </p:nvSpPr>
        <p:spPr>
          <a:xfrm>
            <a:off x="492359" y="1148996"/>
            <a:ext cx="7352928" cy="3662541"/>
          </a:xfrm>
          <a:prstGeom prst="rect">
            <a:avLst/>
          </a:prstGeom>
          <a:noFill/>
        </p:spPr>
        <p:txBody>
          <a:bodyPr wrap="square">
            <a:spAutoFit/>
          </a:bodyPr>
          <a:lstStyle/>
          <a:p>
            <a:r>
              <a:rPr lang="en-US" sz="2400" b="1" i="0" baseline="30000" dirty="0">
                <a:solidFill>
                  <a:schemeClr val="bg1"/>
                </a:solidFill>
                <a:effectLst/>
                <a:latin typeface="Arial Narrow" panose="020B0606020202030204" pitchFamily="34" charset="0"/>
              </a:rPr>
              <a:t>36 </a:t>
            </a:r>
            <a:r>
              <a:rPr lang="en-US" sz="2400" b="0" i="0" dirty="0">
                <a:solidFill>
                  <a:schemeClr val="bg1"/>
                </a:solidFill>
                <a:effectLst/>
                <a:latin typeface="Arial Narrow" panose="020B0606020202030204" pitchFamily="34" charset="0"/>
              </a:rPr>
              <a:t>As they traveled along the road, they came to some water and the eunuch said, “Look, here is water. What can stand in the way of my being baptized?” </a:t>
            </a:r>
            <a:r>
              <a:rPr lang="en-US" sz="2400" b="1" i="0" baseline="30000" dirty="0">
                <a:solidFill>
                  <a:schemeClr val="bg1"/>
                </a:solidFill>
                <a:effectLst/>
                <a:latin typeface="Arial Narrow" panose="020B0606020202030204" pitchFamily="34" charset="0"/>
              </a:rPr>
              <a:t>[37] </a:t>
            </a:r>
            <a:r>
              <a:rPr lang="en-US" sz="2400" b="0" i="0" baseline="30000" dirty="0">
                <a:solidFill>
                  <a:schemeClr val="bg1"/>
                </a:solidFill>
                <a:effectLst/>
                <a:latin typeface="Arial Narrow" panose="020B0606020202030204" pitchFamily="34" charset="0"/>
              </a:rPr>
              <a:t>[</a:t>
            </a:r>
            <a:r>
              <a:rPr lang="en-US" sz="2400" b="0" i="0" baseline="30000" dirty="0">
                <a:solidFill>
                  <a:schemeClr val="bg1"/>
                </a:solidFill>
                <a:effectLst/>
                <a:latin typeface="Arial Narrow" panose="020B0606020202030204" pitchFamily="34" charset="0"/>
                <a:hlinkClick r:id="rId5" tooltip="See footnote c">
                  <a:extLst>
                    <a:ext uri="{A12FA001-AC4F-418D-AE19-62706E023703}">
                      <ahyp:hlinkClr xmlns:ahyp="http://schemas.microsoft.com/office/drawing/2018/hyperlinkcolor" val="tx"/>
                    </a:ext>
                  </a:extLst>
                </a:hlinkClick>
              </a:rPr>
              <a:t>c</a:t>
            </a:r>
            <a:r>
              <a:rPr lang="en-US" sz="2400" b="0" i="0" baseline="30000" dirty="0">
                <a:solidFill>
                  <a:schemeClr val="bg1"/>
                </a:solidFill>
                <a:effectLst/>
                <a:latin typeface="Arial Narrow" panose="020B0606020202030204" pitchFamily="34" charset="0"/>
              </a:rPr>
              <a:t>]</a:t>
            </a:r>
            <a:r>
              <a:rPr lang="en-US" sz="2400" b="0" i="0" dirty="0">
                <a:solidFill>
                  <a:schemeClr val="bg1"/>
                </a:solidFill>
                <a:effectLst/>
                <a:latin typeface="Arial Narrow" panose="020B0606020202030204" pitchFamily="34" charset="0"/>
              </a:rPr>
              <a:t> </a:t>
            </a:r>
            <a:r>
              <a:rPr lang="en-US" sz="2400" b="1" i="0" baseline="30000" dirty="0">
                <a:solidFill>
                  <a:schemeClr val="bg1"/>
                </a:solidFill>
                <a:effectLst/>
                <a:latin typeface="Arial Narrow" panose="020B0606020202030204" pitchFamily="34" charset="0"/>
              </a:rPr>
              <a:t>38 </a:t>
            </a:r>
            <a:r>
              <a:rPr lang="en-US" sz="2400" b="0" i="0" dirty="0">
                <a:solidFill>
                  <a:schemeClr val="bg1"/>
                </a:solidFill>
                <a:effectLst/>
                <a:latin typeface="Arial Narrow" panose="020B0606020202030204" pitchFamily="34" charset="0"/>
              </a:rPr>
              <a:t>And he gave orders to stop the chariot. Then both Philip and the eunuch went down into the water and Philip baptized him. </a:t>
            </a:r>
            <a:r>
              <a:rPr lang="en-US" sz="2400" b="1" i="0" baseline="30000" dirty="0">
                <a:solidFill>
                  <a:schemeClr val="bg1"/>
                </a:solidFill>
                <a:effectLst/>
                <a:latin typeface="Arial Narrow" panose="020B0606020202030204" pitchFamily="34" charset="0"/>
              </a:rPr>
              <a:t>39 </a:t>
            </a:r>
            <a:r>
              <a:rPr lang="en-US" sz="2400" b="0" i="0" dirty="0">
                <a:solidFill>
                  <a:schemeClr val="bg1"/>
                </a:solidFill>
                <a:effectLst/>
                <a:latin typeface="Arial Narrow" panose="020B0606020202030204" pitchFamily="34" charset="0"/>
              </a:rPr>
              <a:t>When they came up out of the water, the Spirit of the Lord suddenly took Philip away, and the eunuch did not see him again, but went on his way rejoicing. </a:t>
            </a:r>
          </a:p>
          <a:p>
            <a:endParaRPr lang="en-US" sz="2400" baseline="30000" dirty="0">
              <a:solidFill>
                <a:schemeClr val="bg1"/>
              </a:solidFill>
              <a:latin typeface="Arial Narrow" panose="020B0606020202030204" pitchFamily="34" charset="0"/>
            </a:endParaRPr>
          </a:p>
          <a:p>
            <a:r>
              <a:rPr lang="en-US" sz="2400" b="1" i="0" baseline="30000" dirty="0">
                <a:solidFill>
                  <a:schemeClr val="bg1"/>
                </a:solidFill>
                <a:effectLst/>
                <a:latin typeface="Arial Narrow" panose="020B0606020202030204" pitchFamily="34" charset="0"/>
              </a:rPr>
              <a:t>40 </a:t>
            </a:r>
            <a:r>
              <a:rPr lang="en-US" sz="2400" b="0" i="0" dirty="0">
                <a:solidFill>
                  <a:schemeClr val="bg1"/>
                </a:solidFill>
                <a:effectLst/>
                <a:latin typeface="Arial Narrow" panose="020B0606020202030204" pitchFamily="34" charset="0"/>
              </a:rPr>
              <a:t>Philip, however, appeared at Azotus and traveled about, preaching the gospel in all the towns until he reached Caesarea.</a:t>
            </a:r>
            <a:endParaRPr lang="en-GB" sz="24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3490957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reeBibleimages :: Philip and the Ethiopian official :: Philip ...">
            <a:extLst>
              <a:ext uri="{FF2B5EF4-FFF2-40B4-BE49-F238E27FC236}">
                <a16:creationId xmlns:a16="http://schemas.microsoft.com/office/drawing/2014/main" id="{C5DCBDFA-BB31-4410-85ED-0201BBAFA8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9605" y="1043415"/>
            <a:ext cx="3299617" cy="24715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2CD1EA9-B211-498D-95E4-C0E32837897D}"/>
              </a:ext>
            </a:extLst>
          </p:cNvPr>
          <p:cNvSpPr>
            <a:spLocks noGrp="1"/>
          </p:cNvSpPr>
          <p:nvPr>
            <p:ph type="title"/>
          </p:nvPr>
        </p:nvSpPr>
        <p:spPr>
          <a:xfrm>
            <a:off x="956689" y="101042"/>
            <a:ext cx="10278622" cy="1053582"/>
          </a:xfrm>
        </p:spPr>
        <p:txBody>
          <a:bodyPr>
            <a:normAutofit/>
          </a:bodyPr>
          <a:lstStyle/>
          <a:p>
            <a:pPr algn="r"/>
            <a:r>
              <a:rPr lang="en-GB" sz="4000" dirty="0">
                <a:solidFill>
                  <a:srgbClr val="FFFF00"/>
                </a:solidFill>
                <a:latin typeface="Arial Black" panose="020B0A04020102020204" pitchFamily="34" charset="0"/>
              </a:rPr>
              <a:t>LESSONS TO LEARN FROM ACTS 8</a:t>
            </a:r>
          </a:p>
        </p:txBody>
      </p:sp>
      <p:sp>
        <p:nvSpPr>
          <p:cNvPr id="4" name="Content Placeholder 3">
            <a:extLst>
              <a:ext uri="{FF2B5EF4-FFF2-40B4-BE49-F238E27FC236}">
                <a16:creationId xmlns:a16="http://schemas.microsoft.com/office/drawing/2014/main" id="{569D7F31-B3AE-4023-AC47-4566B9DDB57B}"/>
              </a:ext>
            </a:extLst>
          </p:cNvPr>
          <p:cNvSpPr>
            <a:spLocks noGrp="1"/>
          </p:cNvSpPr>
          <p:nvPr>
            <p:ph idx="1"/>
          </p:nvPr>
        </p:nvSpPr>
        <p:spPr>
          <a:xfrm>
            <a:off x="222778" y="1621366"/>
            <a:ext cx="9083568" cy="3615267"/>
          </a:xfrm>
        </p:spPr>
        <p:txBody>
          <a:bodyPr>
            <a:normAutofit fontScale="92500" lnSpcReduction="20000"/>
          </a:bodyPr>
          <a:lstStyle/>
          <a:p>
            <a:r>
              <a:rPr lang="en-GB" sz="3600" dirty="0">
                <a:solidFill>
                  <a:schemeClr val="tx1"/>
                </a:solidFill>
                <a:latin typeface="Arial Black" panose="020B0A04020102020204" pitchFamily="34" charset="0"/>
              </a:rPr>
              <a:t>Allow the Lord to guide and move you.</a:t>
            </a:r>
          </a:p>
          <a:p>
            <a:r>
              <a:rPr lang="en-GB" sz="3600" dirty="0">
                <a:solidFill>
                  <a:schemeClr val="tx1"/>
                </a:solidFill>
                <a:latin typeface="Arial Black" panose="020B0A04020102020204" pitchFamily="34" charset="0"/>
              </a:rPr>
              <a:t>Know and be able to explain the Scriptures.</a:t>
            </a:r>
          </a:p>
          <a:p>
            <a:r>
              <a:rPr lang="en-GB" sz="3600" dirty="0">
                <a:solidFill>
                  <a:schemeClr val="tx1"/>
                </a:solidFill>
                <a:latin typeface="Arial Black" panose="020B0A04020102020204" pitchFamily="34" charset="0"/>
              </a:rPr>
              <a:t>The importance of the individual.</a:t>
            </a:r>
          </a:p>
          <a:p>
            <a:r>
              <a:rPr lang="en-GB" sz="3600" dirty="0">
                <a:solidFill>
                  <a:schemeClr val="tx1"/>
                </a:solidFill>
                <a:latin typeface="Arial Black" panose="020B0A04020102020204" pitchFamily="34" charset="0"/>
              </a:rPr>
              <a:t>Start where people are – not where we THINK they might be. </a:t>
            </a:r>
          </a:p>
          <a:p>
            <a:endParaRPr lang="en-GB" dirty="0"/>
          </a:p>
        </p:txBody>
      </p:sp>
      <p:pic>
        <p:nvPicPr>
          <p:cNvPr id="8" name="Picture 7">
            <a:extLst>
              <a:ext uri="{FF2B5EF4-FFF2-40B4-BE49-F238E27FC236}">
                <a16:creationId xmlns:a16="http://schemas.microsoft.com/office/drawing/2014/main" id="{B890A287-8380-435C-AC92-6100478240E8}"/>
              </a:ext>
            </a:extLst>
          </p:cNvPr>
          <p:cNvPicPr>
            <a:picLocks noChangeAspect="1"/>
          </p:cNvPicPr>
          <p:nvPr/>
        </p:nvPicPr>
        <p:blipFill rotWithShape="1">
          <a:blip r:embed="rId4"/>
          <a:srcRect l="53832" t="42722" r="28904" b="39173"/>
          <a:stretch/>
        </p:blipFill>
        <p:spPr>
          <a:xfrm>
            <a:off x="10629413" y="5882314"/>
            <a:ext cx="1483464" cy="874644"/>
          </a:xfrm>
          <a:prstGeom prst="rect">
            <a:avLst/>
          </a:prstGeom>
        </p:spPr>
      </p:pic>
    </p:spTree>
    <p:extLst>
      <p:ext uri="{BB962C8B-B14F-4D97-AF65-F5344CB8AC3E}">
        <p14:creationId xmlns:p14="http://schemas.microsoft.com/office/powerpoint/2010/main" val="165730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8BF3C1F-E665-4C8B-A813-72B188A95821}"/>
              </a:ext>
            </a:extLst>
          </p:cNvPr>
          <p:cNvSpPr>
            <a:spLocks noGrp="1"/>
          </p:cNvSpPr>
          <p:nvPr>
            <p:ph type="title" idx="4294967295"/>
          </p:nvPr>
        </p:nvSpPr>
        <p:spPr>
          <a:xfrm>
            <a:off x="1835365" y="313703"/>
            <a:ext cx="8521269" cy="963412"/>
          </a:xfrm>
        </p:spPr>
        <p:txBody>
          <a:bodyPr>
            <a:normAutofit fontScale="90000"/>
          </a:bodyPr>
          <a:lstStyle/>
          <a:p>
            <a:pPr algn="ctr"/>
            <a:r>
              <a:rPr lang="en-GB" dirty="0">
                <a:solidFill>
                  <a:srgbClr val="FFFF00"/>
                </a:solidFill>
                <a:latin typeface="Arial Black" panose="020B0A04020102020204" pitchFamily="34" charset="0"/>
              </a:rPr>
              <a:t>KEY verses - 1 Peter 3 </a:t>
            </a:r>
            <a:r>
              <a:rPr lang="en-GB" cap="none" dirty="0">
                <a:solidFill>
                  <a:srgbClr val="FFFF00"/>
                </a:solidFill>
                <a:latin typeface="Arial Black" panose="020B0A04020102020204" pitchFamily="34" charset="0"/>
              </a:rPr>
              <a:t>v</a:t>
            </a:r>
            <a:r>
              <a:rPr lang="en-GB" dirty="0">
                <a:solidFill>
                  <a:srgbClr val="FFFF00"/>
                </a:solidFill>
                <a:latin typeface="Arial Black" panose="020B0A04020102020204" pitchFamily="34" charset="0"/>
              </a:rPr>
              <a:t> 15 - 16</a:t>
            </a:r>
          </a:p>
        </p:txBody>
      </p:sp>
      <p:pic>
        <p:nvPicPr>
          <p:cNvPr id="9" name="Picture 8">
            <a:extLst>
              <a:ext uri="{FF2B5EF4-FFF2-40B4-BE49-F238E27FC236}">
                <a16:creationId xmlns:a16="http://schemas.microsoft.com/office/drawing/2014/main" id="{D36FED36-F912-45CD-9304-ACCA980B951E}"/>
              </a:ext>
            </a:extLst>
          </p:cNvPr>
          <p:cNvPicPr>
            <a:picLocks noChangeAspect="1"/>
          </p:cNvPicPr>
          <p:nvPr/>
        </p:nvPicPr>
        <p:blipFill rotWithShape="1">
          <a:blip r:embed="rId3"/>
          <a:srcRect l="53832" t="42722" r="28904" b="39173"/>
          <a:stretch/>
        </p:blipFill>
        <p:spPr>
          <a:xfrm>
            <a:off x="10629413" y="5882314"/>
            <a:ext cx="1483464" cy="874644"/>
          </a:xfrm>
          <a:prstGeom prst="rect">
            <a:avLst/>
          </a:prstGeom>
        </p:spPr>
      </p:pic>
      <p:pic>
        <p:nvPicPr>
          <p:cNvPr id="5122" name="Picture 2" descr="On your marks… – Learning with Mr Gonzalo">
            <a:extLst>
              <a:ext uri="{FF2B5EF4-FFF2-40B4-BE49-F238E27FC236}">
                <a16:creationId xmlns:a16="http://schemas.microsoft.com/office/drawing/2014/main" id="{FB77FAAA-9CCF-41F4-9D18-5973E02DB10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68" b="14398"/>
          <a:stretch/>
        </p:blipFill>
        <p:spPr bwMode="auto">
          <a:xfrm>
            <a:off x="7842935" y="1659285"/>
            <a:ext cx="4098844" cy="353943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8259983C-621F-4B3A-9FBA-0C8CEE424AE9}"/>
              </a:ext>
            </a:extLst>
          </p:cNvPr>
          <p:cNvSpPr txBox="1"/>
          <p:nvPr/>
        </p:nvSpPr>
        <p:spPr>
          <a:xfrm>
            <a:off x="250223" y="1858357"/>
            <a:ext cx="7592712" cy="3108543"/>
          </a:xfrm>
          <a:prstGeom prst="rect">
            <a:avLst/>
          </a:prstGeom>
          <a:noFill/>
        </p:spPr>
        <p:txBody>
          <a:bodyPr wrap="square">
            <a:spAutoFit/>
          </a:bodyPr>
          <a:lstStyle/>
          <a:p>
            <a:r>
              <a:rPr lang="en-US" sz="2800" b="1" i="0" baseline="30000" dirty="0">
                <a:solidFill>
                  <a:schemeClr val="bg1"/>
                </a:solidFill>
                <a:effectLst/>
                <a:latin typeface="Arial Narrow" panose="020B0606020202030204" pitchFamily="34" charset="0"/>
              </a:rPr>
              <a:t>15 </a:t>
            </a:r>
            <a:r>
              <a:rPr lang="en-US" sz="2800" b="0" i="0" dirty="0">
                <a:solidFill>
                  <a:schemeClr val="bg1"/>
                </a:solidFill>
                <a:effectLst/>
                <a:latin typeface="Arial Narrow" panose="020B0606020202030204" pitchFamily="34" charset="0"/>
              </a:rPr>
              <a:t>But in your hearts </a:t>
            </a:r>
            <a:r>
              <a:rPr lang="en-US" sz="2800" dirty="0">
                <a:solidFill>
                  <a:schemeClr val="bg1"/>
                </a:solidFill>
                <a:latin typeface="Arial Narrow" panose="020B0606020202030204" pitchFamily="34" charset="0"/>
              </a:rPr>
              <a:t>set apart</a:t>
            </a:r>
            <a:r>
              <a:rPr lang="en-US" sz="2800" b="0" i="0" dirty="0">
                <a:solidFill>
                  <a:schemeClr val="bg1"/>
                </a:solidFill>
                <a:effectLst/>
                <a:latin typeface="Arial Narrow" panose="020B0606020202030204" pitchFamily="34" charset="0"/>
              </a:rPr>
              <a:t> Christ as Lord. Always be prepared to give an answer to everyone who asks you to give the reason for the hope that you have. But do this with gentleness and respect, </a:t>
            </a:r>
            <a:r>
              <a:rPr lang="en-US" sz="2800" b="1" i="0" baseline="30000" dirty="0">
                <a:solidFill>
                  <a:schemeClr val="bg1"/>
                </a:solidFill>
                <a:effectLst/>
                <a:latin typeface="Arial Narrow" panose="020B0606020202030204" pitchFamily="34" charset="0"/>
              </a:rPr>
              <a:t>16 </a:t>
            </a:r>
            <a:r>
              <a:rPr lang="en-US" sz="2800" b="0" i="0" dirty="0">
                <a:solidFill>
                  <a:schemeClr val="bg1"/>
                </a:solidFill>
                <a:effectLst/>
                <a:latin typeface="Arial Narrow" panose="020B0606020202030204" pitchFamily="34" charset="0"/>
              </a:rPr>
              <a:t>keeping a clear conscience, so that those who speak maliciously against your good behavior in Christ may be ashamed of their slander.</a:t>
            </a:r>
            <a:endParaRPr lang="en-GB" sz="28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3844204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revor\AppData\Local\Microsoft\Windows\INetCache\Content.Word\OUKLOGO15.100.png">
            <a:extLst>
              <a:ext uri="{FF2B5EF4-FFF2-40B4-BE49-F238E27FC236}">
                <a16:creationId xmlns:a16="http://schemas.microsoft.com/office/drawing/2014/main" id="{492322A7-2007-4285-A55E-8342FC38621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7762" y="978923"/>
            <a:ext cx="5436467" cy="1633330"/>
          </a:xfrm>
          <a:prstGeom prst="rect">
            <a:avLst/>
          </a:prstGeom>
          <a:noFill/>
        </p:spPr>
      </p:pic>
      <p:pic>
        <p:nvPicPr>
          <p:cNvPr id="7" name="Picture 6">
            <a:extLst>
              <a:ext uri="{FF2B5EF4-FFF2-40B4-BE49-F238E27FC236}">
                <a16:creationId xmlns:a16="http://schemas.microsoft.com/office/drawing/2014/main" id="{46998625-3F91-4363-A347-63AE2D6E8DE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5957" y="3788584"/>
            <a:ext cx="3682117" cy="1633330"/>
          </a:xfrm>
          <a:prstGeom prst="rect">
            <a:avLst/>
          </a:prstGeom>
          <a:noFill/>
          <a:ln>
            <a:noFill/>
          </a:ln>
        </p:spPr>
      </p:pic>
      <p:pic>
        <p:nvPicPr>
          <p:cNvPr id="10" name="Picture 9">
            <a:extLst>
              <a:ext uri="{FF2B5EF4-FFF2-40B4-BE49-F238E27FC236}">
                <a16:creationId xmlns:a16="http://schemas.microsoft.com/office/drawing/2014/main" id="{A9A404A8-3A82-4046-91C9-7B2F85EC29B0}"/>
              </a:ext>
            </a:extLst>
          </p:cNvPr>
          <p:cNvPicPr>
            <a:picLocks noChangeAspect="1"/>
          </p:cNvPicPr>
          <p:nvPr/>
        </p:nvPicPr>
        <p:blipFill rotWithShape="1">
          <a:blip r:embed="rId5"/>
          <a:srcRect l="3913" t="11962" r="2609" b="10705"/>
          <a:stretch/>
        </p:blipFill>
        <p:spPr>
          <a:xfrm>
            <a:off x="6663424" y="3788584"/>
            <a:ext cx="3801602" cy="1633573"/>
          </a:xfrm>
          <a:prstGeom prst="rect">
            <a:avLst/>
          </a:prstGeom>
        </p:spPr>
      </p:pic>
      <p:sp>
        <p:nvSpPr>
          <p:cNvPr id="2" name="TextBox 1">
            <a:extLst>
              <a:ext uri="{FF2B5EF4-FFF2-40B4-BE49-F238E27FC236}">
                <a16:creationId xmlns:a16="http://schemas.microsoft.com/office/drawing/2014/main" id="{113979DC-BF66-4208-953E-56CB2AFC7CD3}"/>
              </a:ext>
            </a:extLst>
          </p:cNvPr>
          <p:cNvSpPr txBox="1"/>
          <p:nvPr/>
        </p:nvSpPr>
        <p:spPr>
          <a:xfrm>
            <a:off x="3847015" y="2809438"/>
            <a:ext cx="4482509" cy="584775"/>
          </a:xfrm>
          <a:prstGeom prst="rect">
            <a:avLst/>
          </a:prstGeom>
          <a:noFill/>
        </p:spPr>
        <p:txBody>
          <a:bodyPr wrap="none" rtlCol="0">
            <a:spAutoFit/>
          </a:bodyPr>
          <a:lstStyle/>
          <a:p>
            <a:r>
              <a:rPr lang="en-US" sz="3200" b="1" dirty="0">
                <a:solidFill>
                  <a:srgbClr val="FFFF00"/>
                </a:solidFill>
                <a:latin typeface="Arial Black" panose="020B0A04020102020204" pitchFamily="34" charset="0"/>
              </a:rPr>
              <a:t>In partnership with</a:t>
            </a:r>
            <a:endParaRPr lang="en-GB" sz="3200" b="1" dirty="0">
              <a:solidFill>
                <a:srgbClr val="FFFF00"/>
              </a:solidFill>
              <a:latin typeface="Arial Black" panose="020B0A04020102020204" pitchFamily="34" charset="0"/>
            </a:endParaRPr>
          </a:p>
        </p:txBody>
      </p:sp>
      <p:pic>
        <p:nvPicPr>
          <p:cNvPr id="8" name="Picture 7">
            <a:extLst>
              <a:ext uri="{FF2B5EF4-FFF2-40B4-BE49-F238E27FC236}">
                <a16:creationId xmlns:a16="http://schemas.microsoft.com/office/drawing/2014/main" id="{6B683FCD-E007-430E-B67F-9E5BE4842B94}"/>
              </a:ext>
            </a:extLst>
          </p:cNvPr>
          <p:cNvPicPr>
            <a:picLocks noChangeAspect="1"/>
          </p:cNvPicPr>
          <p:nvPr/>
        </p:nvPicPr>
        <p:blipFill rotWithShape="1">
          <a:blip r:embed="rId6"/>
          <a:srcRect l="53832" t="42722" r="28904" b="39173"/>
          <a:stretch/>
        </p:blipFill>
        <p:spPr>
          <a:xfrm>
            <a:off x="10629413" y="5882314"/>
            <a:ext cx="1483464" cy="874644"/>
          </a:xfrm>
          <a:prstGeom prst="rect">
            <a:avLst/>
          </a:prstGeom>
        </p:spPr>
      </p:pic>
    </p:spTree>
    <p:extLst>
      <p:ext uri="{BB962C8B-B14F-4D97-AF65-F5344CB8AC3E}">
        <p14:creationId xmlns:p14="http://schemas.microsoft.com/office/powerpoint/2010/main" val="3171596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houses in a street">
            <a:extLst>
              <a:ext uri="{FF2B5EF4-FFF2-40B4-BE49-F238E27FC236}">
                <a16:creationId xmlns:a16="http://schemas.microsoft.com/office/drawing/2014/main" id="{665D1160-AA36-454C-8D46-78184D42F7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3382" y="1577785"/>
            <a:ext cx="5129495" cy="31878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73D8D2A-5F19-4935-AF58-B3C3BCFF05EE}"/>
              </a:ext>
            </a:extLst>
          </p:cNvPr>
          <p:cNvSpPr>
            <a:spLocks noGrp="1"/>
          </p:cNvSpPr>
          <p:nvPr>
            <p:ph type="title"/>
          </p:nvPr>
        </p:nvSpPr>
        <p:spPr>
          <a:xfrm>
            <a:off x="3273033" y="-37277"/>
            <a:ext cx="8534400" cy="1507067"/>
          </a:xfrm>
        </p:spPr>
        <p:txBody>
          <a:bodyPr>
            <a:normAutofit/>
          </a:bodyPr>
          <a:lstStyle/>
          <a:p>
            <a:r>
              <a:rPr lang="en-GB" sz="4400" dirty="0">
                <a:solidFill>
                  <a:srgbClr val="FFFF00"/>
                </a:solidFill>
                <a:latin typeface="Arial Black" panose="020B0A04020102020204" pitchFamily="34" charset="0"/>
              </a:rPr>
              <a:t>Adopt a street: </a:t>
            </a:r>
          </a:p>
        </p:txBody>
      </p:sp>
      <p:sp>
        <p:nvSpPr>
          <p:cNvPr id="3" name="Content Placeholder 2">
            <a:extLst>
              <a:ext uri="{FF2B5EF4-FFF2-40B4-BE49-F238E27FC236}">
                <a16:creationId xmlns:a16="http://schemas.microsoft.com/office/drawing/2014/main" id="{1DCD2D8D-E477-4864-9AF6-3F5A3C5CC025}"/>
              </a:ext>
            </a:extLst>
          </p:cNvPr>
          <p:cNvSpPr>
            <a:spLocks noGrp="1"/>
          </p:cNvSpPr>
          <p:nvPr>
            <p:ph idx="1"/>
          </p:nvPr>
        </p:nvSpPr>
        <p:spPr>
          <a:xfrm>
            <a:off x="218910" y="1086678"/>
            <a:ext cx="8970245" cy="5670280"/>
          </a:xfrm>
        </p:spPr>
        <p:txBody>
          <a:bodyPr>
            <a:normAutofit fontScale="92500" lnSpcReduction="20000"/>
          </a:bodyPr>
          <a:lstStyle/>
          <a:p>
            <a:r>
              <a:rPr lang="en-GB" sz="4000" b="1" dirty="0">
                <a:solidFill>
                  <a:schemeClr val="tx1"/>
                </a:solidFill>
              </a:rPr>
              <a:t>Pray regularly for your own street</a:t>
            </a:r>
          </a:p>
          <a:p>
            <a:r>
              <a:rPr lang="en-GB" sz="4000" b="1" dirty="0">
                <a:solidFill>
                  <a:schemeClr val="tx1"/>
                </a:solidFill>
              </a:rPr>
              <a:t>Pray for people you already know </a:t>
            </a:r>
            <a:br>
              <a:rPr lang="en-GB" sz="4000" b="1" dirty="0">
                <a:solidFill>
                  <a:schemeClr val="tx1"/>
                </a:solidFill>
              </a:rPr>
            </a:br>
            <a:r>
              <a:rPr lang="en-GB" sz="4000" b="1" dirty="0">
                <a:solidFill>
                  <a:schemeClr val="tx1"/>
                </a:solidFill>
              </a:rPr>
              <a:t>in your street</a:t>
            </a:r>
          </a:p>
          <a:p>
            <a:r>
              <a:rPr lang="en-GB" sz="4000" b="1" dirty="0">
                <a:solidFill>
                  <a:schemeClr val="tx1"/>
                </a:solidFill>
              </a:rPr>
              <a:t>Ensure that your church is praying regularly for your community.</a:t>
            </a:r>
          </a:p>
          <a:p>
            <a:r>
              <a:rPr lang="en-GB" sz="4000" b="1" dirty="0">
                <a:solidFill>
                  <a:schemeClr val="tx1"/>
                </a:solidFill>
              </a:rPr>
              <a:t>That means getting to know your neighbours and community.</a:t>
            </a:r>
          </a:p>
          <a:p>
            <a:r>
              <a:rPr lang="en-GB" sz="4000" b="1" dirty="0">
                <a:solidFill>
                  <a:schemeClr val="tx1"/>
                </a:solidFill>
              </a:rPr>
              <a:t>And remember – “If ONE person in the street is a Christian, it should be good news for the WHOLE street”!</a:t>
            </a:r>
          </a:p>
          <a:p>
            <a:endParaRPr lang="en-GB" dirty="0"/>
          </a:p>
        </p:txBody>
      </p:sp>
      <p:sp>
        <p:nvSpPr>
          <p:cNvPr id="7" name="Arrow: Quad 6">
            <a:extLst>
              <a:ext uri="{FF2B5EF4-FFF2-40B4-BE49-F238E27FC236}">
                <a16:creationId xmlns:a16="http://schemas.microsoft.com/office/drawing/2014/main" id="{6632B4F2-D0AD-4AE0-A836-555629B440D7}"/>
              </a:ext>
            </a:extLst>
          </p:cNvPr>
          <p:cNvSpPr/>
          <p:nvPr/>
        </p:nvSpPr>
        <p:spPr>
          <a:xfrm>
            <a:off x="9028142" y="2012156"/>
            <a:ext cx="1081916" cy="2319131"/>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pic>
        <p:nvPicPr>
          <p:cNvPr id="9" name="Picture 8">
            <a:extLst>
              <a:ext uri="{FF2B5EF4-FFF2-40B4-BE49-F238E27FC236}">
                <a16:creationId xmlns:a16="http://schemas.microsoft.com/office/drawing/2014/main" id="{0C228CF2-2906-434A-A5FF-8A0C6C5451DE}"/>
              </a:ext>
            </a:extLst>
          </p:cNvPr>
          <p:cNvPicPr>
            <a:picLocks noChangeAspect="1"/>
          </p:cNvPicPr>
          <p:nvPr/>
        </p:nvPicPr>
        <p:blipFill rotWithShape="1">
          <a:blip r:embed="rId4"/>
          <a:srcRect l="53832" t="42722" r="28904" b="39173"/>
          <a:stretch/>
        </p:blipFill>
        <p:spPr>
          <a:xfrm>
            <a:off x="10629413" y="5882314"/>
            <a:ext cx="1483464" cy="874644"/>
          </a:xfrm>
          <a:prstGeom prst="rect">
            <a:avLst/>
          </a:prstGeom>
        </p:spPr>
      </p:pic>
    </p:spTree>
    <p:extLst>
      <p:ext uri="{BB962C8B-B14F-4D97-AF65-F5344CB8AC3E}">
        <p14:creationId xmlns:p14="http://schemas.microsoft.com/office/powerpoint/2010/main" val="295961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revor\AppData\Local\Microsoft\Windows\INetCache\Content.Word\OUKLOGO15.100.png">
            <a:extLst>
              <a:ext uri="{FF2B5EF4-FFF2-40B4-BE49-F238E27FC236}">
                <a16:creationId xmlns:a16="http://schemas.microsoft.com/office/drawing/2014/main" id="{492322A7-2007-4285-A55E-8342FC38621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9656" y="1562811"/>
            <a:ext cx="3504727" cy="993828"/>
          </a:xfrm>
          <a:prstGeom prst="rect">
            <a:avLst/>
          </a:prstGeom>
          <a:noFill/>
        </p:spPr>
      </p:pic>
      <p:pic>
        <p:nvPicPr>
          <p:cNvPr id="7" name="Picture 6">
            <a:extLst>
              <a:ext uri="{FF2B5EF4-FFF2-40B4-BE49-F238E27FC236}">
                <a16:creationId xmlns:a16="http://schemas.microsoft.com/office/drawing/2014/main" id="{46998625-3F91-4363-A347-63AE2D6E8DE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9657" y="3026305"/>
            <a:ext cx="3504727" cy="1368152"/>
          </a:xfrm>
          <a:prstGeom prst="rect">
            <a:avLst/>
          </a:prstGeom>
          <a:noFill/>
          <a:ln>
            <a:noFill/>
          </a:ln>
        </p:spPr>
      </p:pic>
      <p:sp>
        <p:nvSpPr>
          <p:cNvPr id="6" name="TextBox 5">
            <a:extLst>
              <a:ext uri="{FF2B5EF4-FFF2-40B4-BE49-F238E27FC236}">
                <a16:creationId xmlns:a16="http://schemas.microsoft.com/office/drawing/2014/main" id="{543FB1C9-59A8-44D5-9554-324A58ACE8C1}"/>
              </a:ext>
            </a:extLst>
          </p:cNvPr>
          <p:cNvSpPr txBox="1"/>
          <p:nvPr/>
        </p:nvSpPr>
        <p:spPr>
          <a:xfrm>
            <a:off x="5284237" y="1304740"/>
            <a:ext cx="6520069" cy="1384995"/>
          </a:xfrm>
          <a:prstGeom prst="rect">
            <a:avLst/>
          </a:prstGeom>
          <a:noFill/>
        </p:spPr>
        <p:txBody>
          <a:bodyPr wrap="square" rtlCol="0">
            <a:spAutoFit/>
          </a:bodyPr>
          <a:lstStyle/>
          <a:p>
            <a:r>
              <a:rPr lang="en-US" sz="2800" b="1" dirty="0">
                <a:solidFill>
                  <a:schemeClr val="tx2">
                    <a:lumMod val="20000"/>
                    <a:lumOff val="80000"/>
                  </a:schemeClr>
                </a:solidFill>
              </a:rPr>
              <a:t>www.outreachuk.com </a:t>
            </a:r>
          </a:p>
          <a:p>
            <a:r>
              <a:rPr lang="en-US" sz="2800" b="1" dirty="0">
                <a:solidFill>
                  <a:schemeClr val="tx2">
                    <a:lumMod val="20000"/>
                    <a:lumOff val="80000"/>
                  </a:schemeClr>
                </a:solidFill>
              </a:rPr>
              <a:t>info@outreachuk.com</a:t>
            </a:r>
          </a:p>
          <a:p>
            <a:r>
              <a:rPr lang="en-US" sz="2800" b="1" dirty="0">
                <a:solidFill>
                  <a:schemeClr val="tx2">
                    <a:lumMod val="20000"/>
                    <a:lumOff val="80000"/>
                  </a:schemeClr>
                </a:solidFill>
              </a:rPr>
              <a:t>0300 123 1990</a:t>
            </a:r>
            <a:endParaRPr lang="en-US" sz="2800" b="1" dirty="0"/>
          </a:p>
        </p:txBody>
      </p:sp>
      <p:sp>
        <p:nvSpPr>
          <p:cNvPr id="2" name="TextBox 1">
            <a:extLst>
              <a:ext uri="{FF2B5EF4-FFF2-40B4-BE49-F238E27FC236}">
                <a16:creationId xmlns:a16="http://schemas.microsoft.com/office/drawing/2014/main" id="{5BBC0B4C-5C0C-4168-86EF-CD187BFCEA31}"/>
              </a:ext>
            </a:extLst>
          </p:cNvPr>
          <p:cNvSpPr txBox="1"/>
          <p:nvPr/>
        </p:nvSpPr>
        <p:spPr>
          <a:xfrm>
            <a:off x="210662" y="141615"/>
            <a:ext cx="8301183" cy="954107"/>
          </a:xfrm>
          <a:prstGeom prst="rect">
            <a:avLst/>
          </a:prstGeom>
          <a:noFill/>
        </p:spPr>
        <p:txBody>
          <a:bodyPr wrap="none" rtlCol="0">
            <a:spAutoFit/>
          </a:bodyPr>
          <a:lstStyle/>
          <a:p>
            <a:r>
              <a:rPr lang="en-US" sz="2800" dirty="0">
                <a:solidFill>
                  <a:srgbClr val="FFFF00"/>
                </a:solidFill>
                <a:latin typeface="Arial Black" panose="020B0A04020102020204" pitchFamily="34" charset="0"/>
              </a:rPr>
              <a:t>FOR MORE INFORMATION AND </a:t>
            </a:r>
          </a:p>
          <a:p>
            <a:r>
              <a:rPr lang="en-US" sz="2800" dirty="0">
                <a:solidFill>
                  <a:srgbClr val="FFFF00"/>
                </a:solidFill>
                <a:latin typeface="Arial Black" panose="020B0A04020102020204" pitchFamily="34" charset="0"/>
              </a:rPr>
              <a:t>GOSPEL LITERATURE PLEASE CONTACT</a:t>
            </a:r>
            <a:r>
              <a:rPr lang="en-US" dirty="0"/>
              <a:t>: </a:t>
            </a:r>
            <a:endParaRPr lang="en-GB" dirty="0"/>
          </a:p>
        </p:txBody>
      </p:sp>
      <p:pic>
        <p:nvPicPr>
          <p:cNvPr id="11" name="Picture 10">
            <a:extLst>
              <a:ext uri="{FF2B5EF4-FFF2-40B4-BE49-F238E27FC236}">
                <a16:creationId xmlns:a16="http://schemas.microsoft.com/office/drawing/2014/main" id="{09649E37-7B4A-4645-834A-30249FF6FF44}"/>
              </a:ext>
            </a:extLst>
          </p:cNvPr>
          <p:cNvPicPr>
            <a:picLocks noChangeAspect="1"/>
          </p:cNvPicPr>
          <p:nvPr/>
        </p:nvPicPr>
        <p:blipFill rotWithShape="1">
          <a:blip r:embed="rId5"/>
          <a:srcRect l="3913" t="11962" r="2609" b="10705"/>
          <a:stretch/>
        </p:blipFill>
        <p:spPr>
          <a:xfrm>
            <a:off x="1449658" y="4922049"/>
            <a:ext cx="3504727" cy="1368152"/>
          </a:xfrm>
          <a:prstGeom prst="rect">
            <a:avLst/>
          </a:prstGeom>
        </p:spPr>
      </p:pic>
      <p:sp>
        <p:nvSpPr>
          <p:cNvPr id="12" name="TextBox 11">
            <a:extLst>
              <a:ext uri="{FF2B5EF4-FFF2-40B4-BE49-F238E27FC236}">
                <a16:creationId xmlns:a16="http://schemas.microsoft.com/office/drawing/2014/main" id="{76976CF3-8623-47E3-948B-C886A2741DF9}"/>
              </a:ext>
            </a:extLst>
          </p:cNvPr>
          <p:cNvSpPr txBox="1"/>
          <p:nvPr/>
        </p:nvSpPr>
        <p:spPr>
          <a:xfrm>
            <a:off x="5284238" y="2997263"/>
            <a:ext cx="6520069" cy="1384995"/>
          </a:xfrm>
          <a:prstGeom prst="rect">
            <a:avLst/>
          </a:prstGeom>
          <a:noFill/>
        </p:spPr>
        <p:txBody>
          <a:bodyPr wrap="square" rtlCol="0">
            <a:spAutoFit/>
          </a:bodyPr>
          <a:lstStyle/>
          <a:p>
            <a:r>
              <a:rPr lang="en-US" sz="2800" b="1" dirty="0"/>
              <a:t>www.goodnews-paper.org.uk</a:t>
            </a:r>
          </a:p>
          <a:p>
            <a:r>
              <a:rPr lang="en-US" sz="2800" b="1" dirty="0"/>
              <a:t>goodnewseditor@ntlworld.com</a:t>
            </a:r>
            <a:endParaRPr lang="en-US" sz="3200" b="1" dirty="0"/>
          </a:p>
          <a:p>
            <a:r>
              <a:rPr lang="en-US" sz="2800" b="1" dirty="0">
                <a:solidFill>
                  <a:schemeClr val="tx2">
                    <a:lumMod val="20000"/>
                    <a:lumOff val="80000"/>
                  </a:schemeClr>
                </a:solidFill>
              </a:rPr>
              <a:t>0115 9233324</a:t>
            </a:r>
            <a:endParaRPr lang="en-US" sz="2800" b="1" dirty="0"/>
          </a:p>
        </p:txBody>
      </p:sp>
      <p:sp>
        <p:nvSpPr>
          <p:cNvPr id="5" name="TextBox 4">
            <a:extLst>
              <a:ext uri="{FF2B5EF4-FFF2-40B4-BE49-F238E27FC236}">
                <a16:creationId xmlns:a16="http://schemas.microsoft.com/office/drawing/2014/main" id="{4C187854-60AA-475D-AFBB-DF5BD2EFE053}"/>
              </a:ext>
            </a:extLst>
          </p:cNvPr>
          <p:cNvSpPr txBox="1"/>
          <p:nvPr/>
        </p:nvSpPr>
        <p:spPr>
          <a:xfrm>
            <a:off x="5284237" y="4905206"/>
            <a:ext cx="3168392" cy="1384995"/>
          </a:xfrm>
          <a:prstGeom prst="rect">
            <a:avLst/>
          </a:prstGeom>
          <a:noFill/>
        </p:spPr>
        <p:txBody>
          <a:bodyPr wrap="square" rtlCol="0">
            <a:spAutoFit/>
          </a:bodyPr>
          <a:lstStyle/>
          <a:p>
            <a:r>
              <a:rPr lang="en-GB" sz="2800" b="1" dirty="0"/>
              <a:t>www.ptluk.org</a:t>
            </a:r>
          </a:p>
          <a:p>
            <a:r>
              <a:rPr lang="en-GB" sz="2800" b="1" dirty="0"/>
              <a:t>admin@ptluk.org</a:t>
            </a:r>
          </a:p>
          <a:p>
            <a:r>
              <a:rPr lang="en-GB" sz="2800" b="1" dirty="0"/>
              <a:t>01903 705362</a:t>
            </a:r>
          </a:p>
        </p:txBody>
      </p:sp>
      <p:pic>
        <p:nvPicPr>
          <p:cNvPr id="9" name="Picture 8">
            <a:extLst>
              <a:ext uri="{FF2B5EF4-FFF2-40B4-BE49-F238E27FC236}">
                <a16:creationId xmlns:a16="http://schemas.microsoft.com/office/drawing/2014/main" id="{B1291233-20B4-4540-B67B-68B68EBD55DC}"/>
              </a:ext>
            </a:extLst>
          </p:cNvPr>
          <p:cNvPicPr>
            <a:picLocks noChangeAspect="1"/>
          </p:cNvPicPr>
          <p:nvPr/>
        </p:nvPicPr>
        <p:blipFill rotWithShape="1">
          <a:blip r:embed="rId6"/>
          <a:srcRect l="53832" t="42722" r="28904" b="39173"/>
          <a:stretch/>
        </p:blipFill>
        <p:spPr>
          <a:xfrm>
            <a:off x="10629413" y="5882314"/>
            <a:ext cx="1483464" cy="874644"/>
          </a:xfrm>
          <a:prstGeom prst="rect">
            <a:avLst/>
          </a:prstGeom>
        </p:spPr>
      </p:pic>
    </p:spTree>
    <p:extLst>
      <p:ext uri="{BB962C8B-B14F-4D97-AF65-F5344CB8AC3E}">
        <p14:creationId xmlns:p14="http://schemas.microsoft.com/office/powerpoint/2010/main" val="1513897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ime for More Jesus Mark 1:14-15 – M. Lane Harrison">
            <a:extLst>
              <a:ext uri="{FF2B5EF4-FFF2-40B4-BE49-F238E27FC236}">
                <a16:creationId xmlns:a16="http://schemas.microsoft.com/office/drawing/2014/main" id="{08C5615B-EBF7-4663-986C-BFA649D3CE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400"/>
            <a:ext cx="12192000" cy="6883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4EB5FBB-6D1F-485B-AD6D-05F7C57087D4}"/>
              </a:ext>
            </a:extLst>
          </p:cNvPr>
          <p:cNvSpPr txBox="1"/>
          <p:nvPr/>
        </p:nvSpPr>
        <p:spPr>
          <a:xfrm>
            <a:off x="-167711" y="612844"/>
            <a:ext cx="7947368" cy="5139869"/>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MARK 1 v 14 – 15:</a:t>
            </a:r>
          </a:p>
          <a:p>
            <a:pPr algn="ctr"/>
            <a:r>
              <a:rPr lang="en-US" sz="3600" b="1" i="0" baseline="30000" dirty="0">
                <a:solidFill>
                  <a:schemeClr val="bg1"/>
                </a:solidFill>
                <a:effectLst/>
                <a:latin typeface="Arial" panose="020B0604020202020204" pitchFamily="34" charset="0"/>
                <a:cs typeface="Arial" panose="020B0604020202020204" pitchFamily="34" charset="0"/>
              </a:rPr>
              <a:t>14 </a:t>
            </a:r>
            <a:r>
              <a:rPr lang="en-US" sz="3600" b="1" i="0" dirty="0">
                <a:solidFill>
                  <a:schemeClr val="bg1"/>
                </a:solidFill>
                <a:effectLst/>
                <a:latin typeface="Arial" panose="020B0604020202020204" pitchFamily="34" charset="0"/>
                <a:cs typeface="Arial" panose="020B0604020202020204" pitchFamily="34" charset="0"/>
              </a:rPr>
              <a:t>After John was put in prison,</a:t>
            </a:r>
          </a:p>
          <a:p>
            <a:pPr algn="ctr"/>
            <a:r>
              <a:rPr lang="en-US" sz="3600" b="1" i="0" dirty="0">
                <a:solidFill>
                  <a:schemeClr val="bg1"/>
                </a:solidFill>
                <a:effectLst/>
                <a:latin typeface="Arial" panose="020B0604020202020204" pitchFamily="34" charset="0"/>
                <a:cs typeface="Arial" panose="020B0604020202020204" pitchFamily="34" charset="0"/>
              </a:rPr>
              <a:t> Jesus went into Galilee,</a:t>
            </a:r>
          </a:p>
          <a:p>
            <a:pPr algn="ctr"/>
            <a:r>
              <a:rPr lang="en-US" sz="3600" b="1" i="0" dirty="0">
                <a:solidFill>
                  <a:schemeClr val="bg1"/>
                </a:solidFill>
                <a:effectLst/>
                <a:latin typeface="Arial" panose="020B0604020202020204" pitchFamily="34" charset="0"/>
                <a:cs typeface="Arial" panose="020B0604020202020204" pitchFamily="34" charset="0"/>
              </a:rPr>
              <a:t> proclaiming the good news of God. </a:t>
            </a:r>
            <a:r>
              <a:rPr lang="en-US" sz="3600" b="1" i="0" baseline="30000" dirty="0">
                <a:solidFill>
                  <a:schemeClr val="bg1"/>
                </a:solidFill>
                <a:effectLst/>
                <a:latin typeface="Arial" panose="020B0604020202020204" pitchFamily="34" charset="0"/>
                <a:cs typeface="Arial" panose="020B0604020202020204" pitchFamily="34" charset="0"/>
              </a:rPr>
              <a:t>15 </a:t>
            </a:r>
            <a:r>
              <a:rPr lang="en-US" sz="3600" b="1" i="0" dirty="0">
                <a:solidFill>
                  <a:schemeClr val="bg1"/>
                </a:solidFill>
                <a:effectLst/>
                <a:latin typeface="Arial" panose="020B0604020202020204" pitchFamily="34" charset="0"/>
                <a:cs typeface="Arial" panose="020B0604020202020204" pitchFamily="34" charset="0"/>
              </a:rPr>
              <a:t>“The time has come,” </a:t>
            </a:r>
          </a:p>
          <a:p>
            <a:pPr algn="ctr"/>
            <a:r>
              <a:rPr lang="en-US" sz="3600" b="1" i="0" dirty="0">
                <a:solidFill>
                  <a:schemeClr val="bg1"/>
                </a:solidFill>
                <a:effectLst/>
                <a:latin typeface="Arial" panose="020B0604020202020204" pitchFamily="34" charset="0"/>
                <a:cs typeface="Arial" panose="020B0604020202020204" pitchFamily="34" charset="0"/>
              </a:rPr>
              <a:t>he said.</a:t>
            </a:r>
          </a:p>
          <a:p>
            <a:pPr algn="ctr"/>
            <a:r>
              <a:rPr lang="en-US" sz="3600" b="1" i="0" dirty="0">
                <a:solidFill>
                  <a:schemeClr val="bg1"/>
                </a:solidFill>
                <a:effectLst/>
                <a:latin typeface="Arial" panose="020B0604020202020204" pitchFamily="34" charset="0"/>
                <a:cs typeface="Arial" panose="020B0604020202020204" pitchFamily="34" charset="0"/>
              </a:rPr>
              <a:t> “The kingdom of God has </a:t>
            </a:r>
            <a:br>
              <a:rPr lang="en-US" sz="3600" b="1" i="0" dirty="0">
                <a:solidFill>
                  <a:schemeClr val="bg1"/>
                </a:solidFill>
                <a:effectLst/>
                <a:latin typeface="Arial" panose="020B0604020202020204" pitchFamily="34" charset="0"/>
                <a:cs typeface="Arial" panose="020B0604020202020204" pitchFamily="34" charset="0"/>
              </a:rPr>
            </a:br>
            <a:r>
              <a:rPr lang="en-US" sz="3600" b="1" i="0" dirty="0">
                <a:solidFill>
                  <a:schemeClr val="bg1"/>
                </a:solidFill>
                <a:effectLst/>
                <a:latin typeface="Arial" panose="020B0604020202020204" pitchFamily="34" charset="0"/>
                <a:cs typeface="Arial" panose="020B0604020202020204" pitchFamily="34" charset="0"/>
              </a:rPr>
              <a:t>come near. Repent and believe </a:t>
            </a:r>
            <a:br>
              <a:rPr lang="en-US" sz="3600" b="1" i="0" dirty="0">
                <a:solidFill>
                  <a:schemeClr val="bg1"/>
                </a:solidFill>
                <a:effectLst/>
                <a:latin typeface="Arial" panose="020B0604020202020204" pitchFamily="34" charset="0"/>
                <a:cs typeface="Arial" panose="020B0604020202020204" pitchFamily="34" charset="0"/>
              </a:rPr>
            </a:br>
            <a:r>
              <a:rPr lang="en-US" sz="3600" b="1" i="0" dirty="0">
                <a:solidFill>
                  <a:schemeClr val="bg1"/>
                </a:solidFill>
                <a:effectLst/>
                <a:latin typeface="Arial" panose="020B0604020202020204" pitchFamily="34" charset="0"/>
                <a:cs typeface="Arial" panose="020B0604020202020204" pitchFamily="34" charset="0"/>
              </a:rPr>
              <a:t>the good news</a:t>
            </a:r>
            <a:r>
              <a:rPr lang="en-US" sz="3600" b="1" i="0" dirty="0">
                <a:solidFill>
                  <a:schemeClr val="bg1"/>
                </a:solidFill>
                <a:effectLst/>
                <a:latin typeface="system-ui"/>
              </a:rPr>
              <a:t>!”</a:t>
            </a:r>
            <a:endParaRPr lang="en-GB" sz="3600" b="1" dirty="0">
              <a:solidFill>
                <a:schemeClr val="bg1"/>
              </a:solidFill>
            </a:endParaRPr>
          </a:p>
        </p:txBody>
      </p:sp>
      <p:pic>
        <p:nvPicPr>
          <p:cNvPr id="3" name="Picture 2">
            <a:extLst>
              <a:ext uri="{FF2B5EF4-FFF2-40B4-BE49-F238E27FC236}">
                <a16:creationId xmlns:a16="http://schemas.microsoft.com/office/drawing/2014/main" id="{24A7A899-901D-4C13-9603-DA4454AAF5E8}"/>
              </a:ext>
            </a:extLst>
          </p:cNvPr>
          <p:cNvPicPr>
            <a:picLocks noChangeAspect="1"/>
          </p:cNvPicPr>
          <p:nvPr/>
        </p:nvPicPr>
        <p:blipFill rotWithShape="1">
          <a:blip r:embed="rId4"/>
          <a:srcRect l="53832" t="42722" r="28904" b="39173"/>
          <a:stretch/>
        </p:blipFill>
        <p:spPr>
          <a:xfrm>
            <a:off x="10629413" y="5882314"/>
            <a:ext cx="1483464" cy="874644"/>
          </a:xfrm>
          <a:prstGeom prst="rect">
            <a:avLst/>
          </a:prstGeom>
        </p:spPr>
      </p:pic>
    </p:spTree>
    <p:extLst>
      <p:ext uri="{BB962C8B-B14F-4D97-AF65-F5344CB8AC3E}">
        <p14:creationId xmlns:p14="http://schemas.microsoft.com/office/powerpoint/2010/main" val="2388805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esus Calls Disciples to Be 'Fishers of Men' | Life of Jesus">
            <a:extLst>
              <a:ext uri="{FF2B5EF4-FFF2-40B4-BE49-F238E27FC236}">
                <a16:creationId xmlns:a16="http://schemas.microsoft.com/office/drawing/2014/main" id="{9ABF4D76-3E1B-4CD2-A4EC-C78EBC5F89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5667" y="101042"/>
            <a:ext cx="6065885" cy="33304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6A52170-606B-49CC-9E99-46547E93BFE3}"/>
              </a:ext>
            </a:extLst>
          </p:cNvPr>
          <p:cNvSpPr txBox="1"/>
          <p:nvPr/>
        </p:nvSpPr>
        <p:spPr>
          <a:xfrm>
            <a:off x="1119507" y="3429000"/>
            <a:ext cx="9672320" cy="2246769"/>
          </a:xfrm>
          <a:prstGeom prst="rect">
            <a:avLst/>
          </a:prstGeom>
          <a:noFill/>
        </p:spPr>
        <p:txBody>
          <a:bodyPr wrap="square" rtlCol="0">
            <a:spAutoFit/>
          </a:bodyPr>
          <a:lstStyle/>
          <a:p>
            <a:r>
              <a:rPr lang="en-GB" sz="3600" b="1" dirty="0">
                <a:solidFill>
                  <a:schemeClr val="bg1"/>
                </a:solidFill>
                <a:latin typeface="Arial" panose="020B0604020202020204" pitchFamily="34" charset="0"/>
                <a:cs typeface="Arial" panose="020B0604020202020204" pitchFamily="34" charset="0"/>
              </a:rPr>
              <a:t>Mark 1 v 17 – 18:</a:t>
            </a:r>
          </a:p>
          <a:p>
            <a:r>
              <a:rPr lang="en-GB" sz="3200" b="1" dirty="0">
                <a:latin typeface="Arial" panose="020B0604020202020204" pitchFamily="34" charset="0"/>
                <a:cs typeface="Arial" panose="020B0604020202020204" pitchFamily="34" charset="0"/>
              </a:rPr>
              <a:t>‘Come follow me’, Jesus said, ‘and I will make you fishers of men. At once they left their nets and followed him</a:t>
            </a:r>
            <a:r>
              <a:rPr lang="en-GB" sz="3600" b="1" dirty="0">
                <a:latin typeface="Arial" panose="020B0604020202020204" pitchFamily="34" charset="0"/>
                <a:cs typeface="Arial" panose="020B0604020202020204" pitchFamily="34" charset="0"/>
              </a:rPr>
              <a:t>.’ </a:t>
            </a:r>
          </a:p>
        </p:txBody>
      </p:sp>
      <p:pic>
        <p:nvPicPr>
          <p:cNvPr id="4" name="Picture 3">
            <a:extLst>
              <a:ext uri="{FF2B5EF4-FFF2-40B4-BE49-F238E27FC236}">
                <a16:creationId xmlns:a16="http://schemas.microsoft.com/office/drawing/2014/main" id="{A5B12F24-7963-4E1A-B238-9D105C5D8079}"/>
              </a:ext>
            </a:extLst>
          </p:cNvPr>
          <p:cNvPicPr>
            <a:picLocks noChangeAspect="1"/>
          </p:cNvPicPr>
          <p:nvPr/>
        </p:nvPicPr>
        <p:blipFill rotWithShape="1">
          <a:blip r:embed="rId4"/>
          <a:srcRect l="53832" t="42722" r="28904" b="39173"/>
          <a:stretch/>
        </p:blipFill>
        <p:spPr>
          <a:xfrm>
            <a:off x="10629413" y="5882314"/>
            <a:ext cx="1483464" cy="874644"/>
          </a:xfrm>
          <a:prstGeom prst="rect">
            <a:avLst/>
          </a:prstGeom>
        </p:spPr>
      </p:pic>
    </p:spTree>
    <p:extLst>
      <p:ext uri="{BB962C8B-B14F-4D97-AF65-F5344CB8AC3E}">
        <p14:creationId xmlns:p14="http://schemas.microsoft.com/office/powerpoint/2010/main" val="236067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A3FB62-420B-477C-9488-7CDD962E49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3512" y="253058"/>
            <a:ext cx="8784976" cy="63099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a:extLst>
              <a:ext uri="{FF2B5EF4-FFF2-40B4-BE49-F238E27FC236}">
                <a16:creationId xmlns:a16="http://schemas.microsoft.com/office/drawing/2014/main" id="{DAAC26DD-5F99-4338-B90F-5E5761CF8624}"/>
              </a:ext>
            </a:extLst>
          </p:cNvPr>
          <p:cNvSpPr txBox="1"/>
          <p:nvPr/>
        </p:nvSpPr>
        <p:spPr>
          <a:xfrm>
            <a:off x="5234474" y="447470"/>
            <a:ext cx="5955103" cy="1815882"/>
          </a:xfrm>
          <a:prstGeom prst="rect">
            <a:avLst/>
          </a:prstGeom>
          <a:noFill/>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John 21 v 6:</a:t>
            </a:r>
          </a:p>
          <a:p>
            <a:r>
              <a:rPr lang="en-GB" sz="2800" dirty="0">
                <a:solidFill>
                  <a:schemeClr val="bg1"/>
                </a:solidFill>
                <a:latin typeface="Arial" panose="020B0604020202020204" pitchFamily="34" charset="0"/>
                <a:cs typeface="Arial" panose="020B0604020202020204" pitchFamily="34" charset="0"/>
              </a:rPr>
              <a:t>‘Cast your net on the </a:t>
            </a:r>
          </a:p>
          <a:p>
            <a:r>
              <a:rPr lang="en-GB" sz="2800" dirty="0">
                <a:solidFill>
                  <a:schemeClr val="bg1"/>
                </a:solidFill>
                <a:latin typeface="Arial" panose="020B0604020202020204" pitchFamily="34" charset="0"/>
                <a:cs typeface="Arial" panose="020B0604020202020204" pitchFamily="34" charset="0"/>
              </a:rPr>
              <a:t>other side of the boat</a:t>
            </a:r>
          </a:p>
          <a:p>
            <a:r>
              <a:rPr lang="en-GB" sz="2800" dirty="0">
                <a:solidFill>
                  <a:schemeClr val="bg1"/>
                </a:solidFill>
                <a:latin typeface="Arial" panose="020B0604020202020204" pitchFamily="34" charset="0"/>
                <a:cs typeface="Arial" panose="020B0604020202020204" pitchFamily="34" charset="0"/>
              </a:rPr>
              <a:t>and you will find fish.’</a:t>
            </a:r>
          </a:p>
        </p:txBody>
      </p:sp>
      <p:pic>
        <p:nvPicPr>
          <p:cNvPr id="5" name="Picture 4">
            <a:extLst>
              <a:ext uri="{FF2B5EF4-FFF2-40B4-BE49-F238E27FC236}">
                <a16:creationId xmlns:a16="http://schemas.microsoft.com/office/drawing/2014/main" id="{96402999-9346-47F4-8450-35CC4384B2B5}"/>
              </a:ext>
            </a:extLst>
          </p:cNvPr>
          <p:cNvPicPr>
            <a:picLocks noChangeAspect="1"/>
          </p:cNvPicPr>
          <p:nvPr/>
        </p:nvPicPr>
        <p:blipFill rotWithShape="1">
          <a:blip r:embed="rId4"/>
          <a:srcRect l="53832" t="42722" r="28904" b="39173"/>
          <a:stretch/>
        </p:blipFill>
        <p:spPr>
          <a:xfrm>
            <a:off x="10629413" y="5882314"/>
            <a:ext cx="1483464" cy="874644"/>
          </a:xfrm>
          <a:prstGeom prst="rect">
            <a:avLst/>
          </a:prstGeom>
        </p:spPr>
      </p:pic>
    </p:spTree>
    <p:extLst>
      <p:ext uri="{BB962C8B-B14F-4D97-AF65-F5344CB8AC3E}">
        <p14:creationId xmlns:p14="http://schemas.microsoft.com/office/powerpoint/2010/main" val="219493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oughts and prayers: miracles, Christianity and praying for rain">
            <a:extLst>
              <a:ext uri="{FF2B5EF4-FFF2-40B4-BE49-F238E27FC236}">
                <a16:creationId xmlns:a16="http://schemas.microsoft.com/office/drawing/2014/main" id="{F21240B7-B142-42F2-9A81-5899730FAB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246" y="101042"/>
            <a:ext cx="10447507" cy="564025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7BF4AE0-3DAF-41F2-9A9D-5AC9F65A6534}"/>
              </a:ext>
            </a:extLst>
          </p:cNvPr>
          <p:cNvSpPr/>
          <p:nvPr/>
        </p:nvSpPr>
        <p:spPr>
          <a:xfrm>
            <a:off x="0" y="291548"/>
            <a:ext cx="12192000" cy="1107996"/>
          </a:xfrm>
          <a:prstGeom prst="rect">
            <a:avLst/>
          </a:prstGeom>
          <a:noFill/>
        </p:spPr>
        <p:txBody>
          <a:bodyPr wrap="square" lIns="91440" tIns="45720" rIns="91440" bIns="45720">
            <a:spAutoFit/>
          </a:bodyPr>
          <a:lstStyle/>
          <a:p>
            <a:pPr algn="ctr"/>
            <a:r>
              <a:rPr lang="en-US" sz="6600" dirty="0">
                <a:ln w="0"/>
                <a:solidFill>
                  <a:srgbClr val="FFFF00"/>
                </a:solidFill>
                <a:effectLst>
                  <a:outerShdw blurRad="38100" dist="25400" dir="5400000" algn="ctr" rotWithShape="0">
                    <a:srgbClr val="6E747A">
                      <a:alpha val="43000"/>
                    </a:srgbClr>
                  </a:outerShdw>
                </a:effectLst>
                <a:latin typeface="Arial Black" panose="020B0A04020102020204" pitchFamily="34" charset="0"/>
              </a:rPr>
              <a:t>Gospel opportunities</a:t>
            </a:r>
          </a:p>
        </p:txBody>
      </p:sp>
      <p:sp>
        <p:nvSpPr>
          <p:cNvPr id="3" name="TextBox 2">
            <a:extLst>
              <a:ext uri="{FF2B5EF4-FFF2-40B4-BE49-F238E27FC236}">
                <a16:creationId xmlns:a16="http://schemas.microsoft.com/office/drawing/2014/main" id="{35D4BD6E-B048-4628-A65D-146FDEA36CAB}"/>
              </a:ext>
            </a:extLst>
          </p:cNvPr>
          <p:cNvSpPr txBox="1"/>
          <p:nvPr/>
        </p:nvSpPr>
        <p:spPr>
          <a:xfrm>
            <a:off x="289228" y="5741295"/>
            <a:ext cx="11727240" cy="1015663"/>
          </a:xfrm>
          <a:prstGeom prst="rect">
            <a:avLst/>
          </a:prstGeom>
          <a:noFill/>
        </p:spPr>
        <p:txBody>
          <a:bodyPr wrap="square" rtlCol="0">
            <a:spAutoFit/>
          </a:bodyPr>
          <a:lstStyle/>
          <a:p>
            <a:pPr algn="ctr"/>
            <a:r>
              <a:rPr lang="en-GB" sz="3000" b="1" dirty="0">
                <a:latin typeface="Arial Black" panose="020B0A04020102020204" pitchFamily="34" charset="0"/>
                <a:cs typeface="Arial" panose="020B0604020202020204" pitchFamily="34" charset="0"/>
              </a:rPr>
              <a:t>Acts 1 v 8 – ‘But you will receive power when the Holy Spirit comes on you and you will be my witnesses.’</a:t>
            </a:r>
          </a:p>
        </p:txBody>
      </p:sp>
    </p:spTree>
    <p:extLst>
      <p:ext uri="{BB962C8B-B14F-4D97-AF65-F5344CB8AC3E}">
        <p14:creationId xmlns:p14="http://schemas.microsoft.com/office/powerpoint/2010/main" val="4262880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owerful Morning Prayer - Start Each Day with God!">
            <a:extLst>
              <a:ext uri="{FF2B5EF4-FFF2-40B4-BE49-F238E27FC236}">
                <a16:creationId xmlns:a16="http://schemas.microsoft.com/office/drawing/2014/main" id="{A7CD2F4A-300A-4216-8142-F395C10F9CB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18228" y="797510"/>
            <a:ext cx="3499556" cy="18580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E60FA6D-1E7C-413E-B607-B690BFF53ABC}"/>
              </a:ext>
            </a:extLst>
          </p:cNvPr>
          <p:cNvPicPr>
            <a:picLocks noChangeAspect="1"/>
          </p:cNvPicPr>
          <p:nvPr/>
        </p:nvPicPr>
        <p:blipFill rotWithShape="1">
          <a:blip r:embed="rId4"/>
          <a:srcRect l="53832" t="42722" r="28904" b="39173"/>
          <a:stretch/>
        </p:blipFill>
        <p:spPr>
          <a:xfrm>
            <a:off x="10629413" y="5882314"/>
            <a:ext cx="1483464" cy="874644"/>
          </a:xfrm>
          <a:prstGeom prst="rect">
            <a:avLst/>
          </a:prstGeom>
        </p:spPr>
      </p:pic>
      <p:sp>
        <p:nvSpPr>
          <p:cNvPr id="5" name="TextBox 4">
            <a:extLst>
              <a:ext uri="{FF2B5EF4-FFF2-40B4-BE49-F238E27FC236}">
                <a16:creationId xmlns:a16="http://schemas.microsoft.com/office/drawing/2014/main" id="{D6B6EA70-293F-47A1-9A22-1A22AF5CFA4B}"/>
              </a:ext>
            </a:extLst>
          </p:cNvPr>
          <p:cNvSpPr txBox="1"/>
          <p:nvPr/>
        </p:nvSpPr>
        <p:spPr>
          <a:xfrm>
            <a:off x="1051123" y="0"/>
            <a:ext cx="10089752" cy="769441"/>
          </a:xfrm>
          <a:prstGeom prst="rect">
            <a:avLst/>
          </a:prstGeom>
          <a:noFill/>
        </p:spPr>
        <p:txBody>
          <a:bodyPr wrap="square">
            <a:spAutoFit/>
          </a:bodyPr>
          <a:lstStyle/>
          <a:p>
            <a:pPr algn="ctr"/>
            <a:r>
              <a:rPr lang="en-GB" sz="4400" b="1" dirty="0">
                <a:solidFill>
                  <a:srgbClr val="FFFF00"/>
                </a:solidFill>
                <a:latin typeface="Arial Black" panose="020B0A04020102020204" pitchFamily="34" charset="0"/>
                <a:cs typeface="Arial" panose="020B0604020202020204" pitchFamily="34" charset="0"/>
              </a:rPr>
              <a:t>Praying for yourself and others</a:t>
            </a:r>
            <a:endParaRPr lang="en-GB" sz="3200" dirty="0">
              <a:solidFill>
                <a:srgbClr val="FFFF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BF66A0B-DC81-44B1-834A-D4930F16CF55}"/>
              </a:ext>
            </a:extLst>
          </p:cNvPr>
          <p:cNvSpPr txBox="1"/>
          <p:nvPr/>
        </p:nvSpPr>
        <p:spPr>
          <a:xfrm>
            <a:off x="206643" y="982868"/>
            <a:ext cx="8311585" cy="3539430"/>
          </a:xfrm>
          <a:prstGeom prst="rect">
            <a:avLst/>
          </a:prstGeom>
          <a:noFill/>
        </p:spPr>
        <p:txBody>
          <a:bodyPr wrap="square">
            <a:spAutoFit/>
          </a:bodyPr>
          <a:lstStyle/>
          <a:p>
            <a:r>
              <a:rPr lang="en-US" sz="2800" i="0" dirty="0">
                <a:solidFill>
                  <a:schemeClr val="bg1"/>
                </a:solidFill>
                <a:effectLst/>
                <a:latin typeface="Arial Narrow" panose="020B0606020202030204" pitchFamily="34" charset="0"/>
                <a:cs typeface="Arial" panose="020B0604020202020204" pitchFamily="34" charset="0"/>
              </a:rPr>
              <a:t>“Devote yourselves to prayer, being watchful and thankful. </a:t>
            </a:r>
            <a:r>
              <a:rPr lang="en-US" sz="2800" i="0" baseline="30000" dirty="0">
                <a:solidFill>
                  <a:schemeClr val="bg1"/>
                </a:solidFill>
                <a:effectLst/>
                <a:latin typeface="Arial Narrow" panose="020B0606020202030204" pitchFamily="34" charset="0"/>
                <a:cs typeface="Arial" panose="020B0604020202020204" pitchFamily="34" charset="0"/>
              </a:rPr>
              <a:t>3 </a:t>
            </a:r>
            <a:r>
              <a:rPr lang="en-US" sz="2800" i="0" dirty="0">
                <a:solidFill>
                  <a:schemeClr val="bg1"/>
                </a:solidFill>
                <a:effectLst/>
                <a:latin typeface="Arial Narrow" panose="020B0606020202030204" pitchFamily="34" charset="0"/>
                <a:cs typeface="Arial" panose="020B0604020202020204" pitchFamily="34" charset="0"/>
              </a:rPr>
              <a:t>And pray for us, too, that God may open a door for our message, so that we may proclaim the mystery of Christ, for which I am in chains. </a:t>
            </a:r>
            <a:r>
              <a:rPr lang="en-US" sz="2800" i="0" baseline="30000" dirty="0">
                <a:solidFill>
                  <a:schemeClr val="bg1"/>
                </a:solidFill>
                <a:effectLst/>
                <a:latin typeface="Arial Narrow" panose="020B0606020202030204" pitchFamily="34" charset="0"/>
                <a:cs typeface="Arial" panose="020B0604020202020204" pitchFamily="34" charset="0"/>
              </a:rPr>
              <a:t>4 </a:t>
            </a:r>
            <a:r>
              <a:rPr lang="en-US" sz="2800" i="0" dirty="0">
                <a:solidFill>
                  <a:schemeClr val="bg1"/>
                </a:solidFill>
                <a:effectLst/>
                <a:latin typeface="Arial Narrow" panose="020B0606020202030204" pitchFamily="34" charset="0"/>
                <a:cs typeface="Arial" panose="020B0604020202020204" pitchFamily="34" charset="0"/>
              </a:rPr>
              <a:t>Pray that I may proclaim it clearly, as I should. </a:t>
            </a:r>
            <a:r>
              <a:rPr lang="en-US" sz="2800" i="0" baseline="30000" dirty="0">
                <a:solidFill>
                  <a:schemeClr val="bg1"/>
                </a:solidFill>
                <a:effectLst/>
                <a:latin typeface="Arial Narrow" panose="020B0606020202030204" pitchFamily="34" charset="0"/>
                <a:cs typeface="Arial" panose="020B0604020202020204" pitchFamily="34" charset="0"/>
              </a:rPr>
              <a:t>5 </a:t>
            </a:r>
            <a:r>
              <a:rPr lang="en-US" sz="2800" i="0" dirty="0">
                <a:solidFill>
                  <a:schemeClr val="bg1"/>
                </a:solidFill>
                <a:effectLst/>
                <a:latin typeface="Arial Narrow" panose="020B0606020202030204" pitchFamily="34" charset="0"/>
                <a:cs typeface="Arial" panose="020B0604020202020204" pitchFamily="34" charset="0"/>
              </a:rPr>
              <a:t>Be wise in the way you act toward outsiders; make the most of every opportunity. </a:t>
            </a:r>
            <a:r>
              <a:rPr lang="en-US" sz="2800" i="0" baseline="30000" dirty="0">
                <a:solidFill>
                  <a:schemeClr val="bg1"/>
                </a:solidFill>
                <a:effectLst/>
                <a:latin typeface="Arial Narrow" panose="020B0606020202030204" pitchFamily="34" charset="0"/>
                <a:cs typeface="Arial" panose="020B0604020202020204" pitchFamily="34" charset="0"/>
              </a:rPr>
              <a:t>6 </a:t>
            </a:r>
            <a:r>
              <a:rPr lang="en-US" sz="2800" i="0" dirty="0">
                <a:solidFill>
                  <a:schemeClr val="bg1"/>
                </a:solidFill>
                <a:effectLst/>
                <a:latin typeface="Arial Narrow" panose="020B0606020202030204" pitchFamily="34" charset="0"/>
                <a:cs typeface="Arial" panose="020B0604020202020204" pitchFamily="34" charset="0"/>
              </a:rPr>
              <a:t>Let your conversation be always full of grace, seasoned with salt, so that you may know how to answer everyone”. </a:t>
            </a:r>
            <a:r>
              <a:rPr lang="en-US" sz="2800" dirty="0">
                <a:solidFill>
                  <a:schemeClr val="bg1"/>
                </a:solidFill>
                <a:latin typeface="Arial Narrow" panose="020B0606020202030204" pitchFamily="34" charset="0"/>
                <a:cs typeface="Arial" panose="020B0604020202020204" pitchFamily="34" charset="0"/>
              </a:rPr>
              <a:t> </a:t>
            </a:r>
            <a:r>
              <a:rPr lang="en-US" sz="2800" dirty="0">
                <a:solidFill>
                  <a:schemeClr val="bg1"/>
                </a:solidFill>
                <a:latin typeface="Arial Black" panose="020B0A04020102020204" pitchFamily="34" charset="0"/>
                <a:cs typeface="Arial" panose="020B0604020202020204" pitchFamily="34" charset="0"/>
              </a:rPr>
              <a:t>Colossians 4 v 2 – 6</a:t>
            </a:r>
          </a:p>
        </p:txBody>
      </p:sp>
      <p:sp>
        <p:nvSpPr>
          <p:cNvPr id="3" name="TextBox 2">
            <a:extLst>
              <a:ext uri="{FF2B5EF4-FFF2-40B4-BE49-F238E27FC236}">
                <a16:creationId xmlns:a16="http://schemas.microsoft.com/office/drawing/2014/main" id="{C90FC78D-10FD-4665-AD04-FB94F273B624}"/>
              </a:ext>
            </a:extLst>
          </p:cNvPr>
          <p:cNvSpPr txBox="1"/>
          <p:nvPr/>
        </p:nvSpPr>
        <p:spPr>
          <a:xfrm>
            <a:off x="2084618" y="4735726"/>
            <a:ext cx="8022761" cy="1815882"/>
          </a:xfrm>
          <a:prstGeom prst="rect">
            <a:avLst/>
          </a:prstGeom>
          <a:noFill/>
          <a:ln w="25400">
            <a:solidFill>
              <a:schemeClr val="accent1"/>
            </a:solidFill>
          </a:ln>
        </p:spPr>
        <p:txBody>
          <a:bodyPr wrap="square" rtlCol="0">
            <a:spAutoFit/>
          </a:bodyPr>
          <a:lstStyle/>
          <a:p>
            <a:pPr algn="ctr"/>
            <a:r>
              <a:rPr lang="en-GB" sz="2800" i="1" u="sng" dirty="0">
                <a:solidFill>
                  <a:srgbClr val="002060"/>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This is a suggested prayer to use at the beginning of every day:</a:t>
            </a:r>
          </a:p>
          <a:p>
            <a:pPr algn="ctr"/>
            <a:r>
              <a:rPr lang="en-GB" sz="2800" b="1" dirty="0">
                <a:latin typeface="Arial Black" panose="020B0A04020102020204" pitchFamily="34" charset="0"/>
                <a:cs typeface="Arial" panose="020B0604020202020204" pitchFamily="34" charset="0"/>
              </a:rPr>
              <a:t>‘Lord, lead me today to the person You </a:t>
            </a:r>
          </a:p>
          <a:p>
            <a:pPr algn="ctr"/>
            <a:r>
              <a:rPr lang="en-GB" sz="2800" b="1" dirty="0">
                <a:latin typeface="Arial Black" panose="020B0A04020102020204" pitchFamily="34" charset="0"/>
                <a:cs typeface="Arial" panose="020B0604020202020204" pitchFamily="34" charset="0"/>
              </a:rPr>
              <a:t>want me to speak to about You.’</a:t>
            </a:r>
            <a:endParaRPr lang="en-GB" dirty="0"/>
          </a:p>
        </p:txBody>
      </p:sp>
    </p:spTree>
    <p:extLst>
      <p:ext uri="{BB962C8B-B14F-4D97-AF65-F5344CB8AC3E}">
        <p14:creationId xmlns:p14="http://schemas.microsoft.com/office/powerpoint/2010/main" val="362699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41D00-711F-4E1F-93E8-827220DA7841}"/>
              </a:ext>
            </a:extLst>
          </p:cNvPr>
          <p:cNvSpPr>
            <a:spLocks noGrp="1"/>
          </p:cNvSpPr>
          <p:nvPr>
            <p:ph type="title"/>
          </p:nvPr>
        </p:nvSpPr>
        <p:spPr>
          <a:xfrm>
            <a:off x="1695908" y="-344081"/>
            <a:ext cx="10600265" cy="1507067"/>
          </a:xfrm>
        </p:spPr>
        <p:txBody>
          <a:bodyPr/>
          <a:lstStyle/>
          <a:p>
            <a:r>
              <a:rPr lang="en-GB" b="1" dirty="0">
                <a:solidFill>
                  <a:srgbClr val="FFFF00"/>
                </a:solidFill>
                <a:latin typeface="Arial Black" panose="020B0A04020102020204" pitchFamily="34" charset="0"/>
              </a:rPr>
              <a:t>What exactly is a Christian?</a:t>
            </a:r>
            <a:endParaRPr lang="en-GB" dirty="0">
              <a:latin typeface="Arial Black" panose="020B0A04020102020204" pitchFamily="34" charset="0"/>
            </a:endParaRPr>
          </a:p>
        </p:txBody>
      </p:sp>
      <p:sp>
        <p:nvSpPr>
          <p:cNvPr id="4" name="Content Placeholder 3">
            <a:extLst>
              <a:ext uri="{FF2B5EF4-FFF2-40B4-BE49-F238E27FC236}">
                <a16:creationId xmlns:a16="http://schemas.microsoft.com/office/drawing/2014/main" id="{7F02D5F4-BBE5-4E77-88E6-C25E073CD90B}"/>
              </a:ext>
            </a:extLst>
          </p:cNvPr>
          <p:cNvSpPr>
            <a:spLocks noGrp="1"/>
          </p:cNvSpPr>
          <p:nvPr>
            <p:ph idx="1"/>
          </p:nvPr>
        </p:nvSpPr>
        <p:spPr>
          <a:xfrm>
            <a:off x="79121" y="1107462"/>
            <a:ext cx="12033756" cy="5081805"/>
          </a:xfrm>
        </p:spPr>
        <p:txBody>
          <a:bodyPr>
            <a:normAutofit fontScale="25000" lnSpcReduction="20000"/>
          </a:bodyPr>
          <a:lstStyle/>
          <a:p>
            <a:pPr marL="0" indent="0">
              <a:buNone/>
            </a:pPr>
            <a:r>
              <a:rPr lang="en-GB" sz="9600" dirty="0">
                <a:solidFill>
                  <a:schemeClr val="tx1"/>
                </a:solidFill>
                <a:latin typeface="Arial Black" panose="020B0A04020102020204" pitchFamily="34" charset="0"/>
              </a:rPr>
              <a:t>THE BIBLE ONLY USES THE WORD ‘CHRISTIAN’ </a:t>
            </a:r>
            <a:br>
              <a:rPr lang="en-GB" sz="9600" dirty="0">
                <a:solidFill>
                  <a:schemeClr val="tx1"/>
                </a:solidFill>
                <a:latin typeface="Arial Black" panose="020B0A04020102020204" pitchFamily="34" charset="0"/>
              </a:rPr>
            </a:br>
            <a:br>
              <a:rPr lang="en-GB" sz="9600" dirty="0">
                <a:solidFill>
                  <a:schemeClr val="tx1"/>
                </a:solidFill>
                <a:latin typeface="Arial Black" panose="020B0A04020102020204" pitchFamily="34" charset="0"/>
              </a:rPr>
            </a:br>
            <a:r>
              <a:rPr lang="en-GB" sz="9600" dirty="0">
                <a:solidFill>
                  <a:schemeClr val="tx1"/>
                </a:solidFill>
                <a:latin typeface="Arial Black" panose="020B0A04020102020204" pitchFamily="34" charset="0"/>
              </a:rPr>
              <a:t>THREE TIMES:</a:t>
            </a:r>
          </a:p>
          <a:p>
            <a:pPr marL="0" indent="0">
              <a:buNone/>
            </a:pPr>
            <a:endParaRPr lang="en-GB" sz="3000" dirty="0">
              <a:solidFill>
                <a:schemeClr val="tx1"/>
              </a:solidFill>
              <a:latin typeface="Arial Black" panose="020B0A04020102020204" pitchFamily="34" charset="0"/>
            </a:endParaRPr>
          </a:p>
          <a:p>
            <a:pPr marL="0" indent="0">
              <a:buNone/>
            </a:pPr>
            <a:r>
              <a:rPr lang="en-GB" sz="11200" dirty="0">
                <a:solidFill>
                  <a:schemeClr val="tx1"/>
                </a:solidFill>
                <a:latin typeface="Arial Black" panose="020B0A04020102020204" pitchFamily="34" charset="0"/>
              </a:rPr>
              <a:t> -</a:t>
            </a:r>
            <a:r>
              <a:rPr lang="en-GB" sz="11200" dirty="0">
                <a:solidFill>
                  <a:srgbClr val="FFFF00"/>
                </a:solidFill>
                <a:latin typeface="Arial Black" panose="020B0A04020102020204" pitchFamily="34" charset="0"/>
              </a:rPr>
              <a:t> A CHRISTIAN IS A DISCIPLE</a:t>
            </a:r>
          </a:p>
          <a:p>
            <a:pPr marL="0" indent="0">
              <a:buNone/>
            </a:pPr>
            <a:endParaRPr lang="en-GB" sz="2500" dirty="0">
              <a:solidFill>
                <a:schemeClr val="tx1"/>
              </a:solidFill>
              <a:latin typeface="Arial Black" panose="020B0A04020102020204" pitchFamily="34" charset="0"/>
            </a:endParaRPr>
          </a:p>
          <a:p>
            <a:r>
              <a:rPr lang="en-GB" sz="8000" dirty="0">
                <a:solidFill>
                  <a:schemeClr val="tx1"/>
                </a:solidFill>
                <a:latin typeface="Arial Black" panose="020B0A04020102020204" pitchFamily="34" charset="0"/>
              </a:rPr>
              <a:t>ACTS 11 v 26 – ‘The DISCIPLES were first called CHRISTIANS at Antioch.’</a:t>
            </a:r>
          </a:p>
          <a:p>
            <a:pPr marL="0" indent="0">
              <a:buNone/>
            </a:pPr>
            <a:endParaRPr lang="en-GB" sz="2200" dirty="0">
              <a:solidFill>
                <a:schemeClr val="tx1"/>
              </a:solidFill>
              <a:latin typeface="Arial Black" panose="020B0A04020102020204" pitchFamily="34" charset="0"/>
            </a:endParaRPr>
          </a:p>
          <a:p>
            <a:pPr marL="0" indent="0">
              <a:buNone/>
            </a:pPr>
            <a:r>
              <a:rPr lang="en-GB" sz="5100" dirty="0">
                <a:solidFill>
                  <a:schemeClr val="tx1"/>
                </a:solidFill>
                <a:latin typeface="Arial Black" panose="020B0A04020102020204" pitchFamily="34" charset="0"/>
              </a:rPr>
              <a:t> </a:t>
            </a:r>
            <a:r>
              <a:rPr lang="en-GB" sz="11200" dirty="0">
                <a:solidFill>
                  <a:schemeClr val="tx1"/>
                </a:solidFill>
                <a:latin typeface="Arial Black" panose="020B0A04020102020204" pitchFamily="34" charset="0"/>
              </a:rPr>
              <a:t>- </a:t>
            </a:r>
            <a:r>
              <a:rPr lang="en-GB" sz="11200" dirty="0">
                <a:solidFill>
                  <a:srgbClr val="FFFF00"/>
                </a:solidFill>
                <a:latin typeface="Arial Black" panose="020B0A04020102020204" pitchFamily="34" charset="0"/>
              </a:rPr>
              <a:t>A CHRISTIAN HAS MADE A DECISION TO FOLLOW CHRIST</a:t>
            </a:r>
          </a:p>
          <a:p>
            <a:pPr marL="0" indent="0">
              <a:buNone/>
            </a:pPr>
            <a:endParaRPr lang="en-GB" sz="5500" dirty="0">
              <a:solidFill>
                <a:schemeClr val="tx1"/>
              </a:solidFill>
              <a:latin typeface="Arial Black" panose="020B0A04020102020204" pitchFamily="34" charset="0"/>
            </a:endParaRPr>
          </a:p>
          <a:p>
            <a:r>
              <a:rPr lang="en-GB" sz="8000" dirty="0">
                <a:solidFill>
                  <a:schemeClr val="tx1"/>
                </a:solidFill>
                <a:latin typeface="Arial Black" panose="020B0A04020102020204" pitchFamily="34" charset="0"/>
              </a:rPr>
              <a:t>ACTS 26 v 28 – ‘Do you think you can persuade me to BECOME a CHRISTIAN?’</a:t>
            </a:r>
          </a:p>
          <a:p>
            <a:pPr marL="0" indent="0">
              <a:buNone/>
            </a:pPr>
            <a:endParaRPr lang="en-GB" sz="3600" dirty="0">
              <a:solidFill>
                <a:schemeClr val="tx1"/>
              </a:solidFill>
              <a:latin typeface="Arial Black" panose="020B0A04020102020204" pitchFamily="34" charset="0"/>
            </a:endParaRPr>
          </a:p>
          <a:p>
            <a:pPr marL="0" indent="0">
              <a:buNone/>
            </a:pPr>
            <a:r>
              <a:rPr lang="en-GB" sz="5100" b="1" dirty="0">
                <a:solidFill>
                  <a:schemeClr val="tx1"/>
                </a:solidFill>
                <a:latin typeface="Arial Black" panose="020B0A04020102020204" pitchFamily="34" charset="0"/>
              </a:rPr>
              <a:t> </a:t>
            </a:r>
            <a:r>
              <a:rPr lang="en-GB" sz="11200" b="1" dirty="0">
                <a:solidFill>
                  <a:schemeClr val="tx1"/>
                </a:solidFill>
                <a:latin typeface="Arial Black" panose="020B0A04020102020204" pitchFamily="34" charset="0"/>
              </a:rPr>
              <a:t>- </a:t>
            </a:r>
            <a:r>
              <a:rPr lang="en-GB" sz="11200" b="1" dirty="0">
                <a:solidFill>
                  <a:srgbClr val="FFFF00"/>
                </a:solidFill>
                <a:latin typeface="Arial Black" panose="020B0A04020102020204" pitchFamily="34" charset="0"/>
              </a:rPr>
              <a:t>A CHRISTIAN IS WILLING TO SUFFER FOR CHRIST</a:t>
            </a:r>
            <a:r>
              <a:rPr lang="en-GB" sz="11200" dirty="0">
                <a:solidFill>
                  <a:srgbClr val="FFFF00"/>
                </a:solidFill>
                <a:latin typeface="Arial Black" panose="020B0A04020102020204" pitchFamily="34" charset="0"/>
              </a:rPr>
              <a:t> </a:t>
            </a:r>
          </a:p>
          <a:p>
            <a:pPr marL="0" indent="0">
              <a:buNone/>
            </a:pPr>
            <a:endParaRPr lang="en-GB" sz="2500" dirty="0">
              <a:solidFill>
                <a:schemeClr val="tx1"/>
              </a:solidFill>
              <a:latin typeface="Arial Black" panose="020B0A04020102020204" pitchFamily="34" charset="0"/>
            </a:endParaRPr>
          </a:p>
          <a:p>
            <a:r>
              <a:rPr lang="en-GB" sz="8000" b="1" dirty="0">
                <a:solidFill>
                  <a:schemeClr val="tx1"/>
                </a:solidFill>
                <a:latin typeface="Arial Black" panose="020B0A04020102020204" pitchFamily="34" charset="0"/>
              </a:rPr>
              <a:t>I PETER 4 v 16 – ‘However, if you SUFFER as a CHRISTIAN, do not be ashamed but </a:t>
            </a:r>
          </a:p>
          <a:p>
            <a:pPr marL="0" indent="0">
              <a:buNone/>
            </a:pPr>
            <a:r>
              <a:rPr lang="en-GB" sz="8000" b="1" dirty="0">
                <a:solidFill>
                  <a:schemeClr val="tx1"/>
                </a:solidFill>
                <a:latin typeface="Arial Black" panose="020B0A04020102020204" pitchFamily="34" charset="0"/>
              </a:rPr>
              <a:t>    praise God that you bear that name.’ </a:t>
            </a:r>
          </a:p>
        </p:txBody>
      </p:sp>
      <p:pic>
        <p:nvPicPr>
          <p:cNvPr id="5" name="Picture 4">
            <a:extLst>
              <a:ext uri="{FF2B5EF4-FFF2-40B4-BE49-F238E27FC236}">
                <a16:creationId xmlns:a16="http://schemas.microsoft.com/office/drawing/2014/main" id="{0E4684F8-95CD-4300-8DEF-A9F5C4874EDA}"/>
              </a:ext>
            </a:extLst>
          </p:cNvPr>
          <p:cNvPicPr>
            <a:picLocks noChangeAspect="1"/>
          </p:cNvPicPr>
          <p:nvPr/>
        </p:nvPicPr>
        <p:blipFill rotWithShape="1">
          <a:blip r:embed="rId3"/>
          <a:srcRect l="53832" t="42722" r="28904" b="39173"/>
          <a:stretch/>
        </p:blipFill>
        <p:spPr>
          <a:xfrm>
            <a:off x="10629413" y="5882314"/>
            <a:ext cx="1483464" cy="874644"/>
          </a:xfrm>
          <a:prstGeom prst="rect">
            <a:avLst/>
          </a:prstGeom>
        </p:spPr>
      </p:pic>
      <p:pic>
        <p:nvPicPr>
          <p:cNvPr id="3" name="Picture 2" descr="Adult Sunday School — New Dover United Methodist Church">
            <a:extLst>
              <a:ext uri="{FF2B5EF4-FFF2-40B4-BE49-F238E27FC236}">
                <a16:creationId xmlns:a16="http://schemas.microsoft.com/office/drawing/2014/main" id="{32966D74-0AB4-4E3D-80D2-B06CC7EB81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3999" y="693385"/>
            <a:ext cx="2968877" cy="2101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46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additive="base">
                                        <p:cTn id="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anim calcmode="lin" valueType="num">
                                      <p:cBhvr additive="base">
                                        <p:cTn id="1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2" end="12"/>
                                            </p:txEl>
                                          </p:spTgt>
                                        </p:tgtEl>
                                        <p:attrNameLst>
                                          <p:attrName>style.visibility</p:attrName>
                                        </p:attrNameLst>
                                      </p:cBhvr>
                                      <p:to>
                                        <p:strVal val="visible"/>
                                      </p:to>
                                    </p:set>
                                    <p:anim calcmode="lin" valueType="num">
                                      <p:cBhvr additive="base">
                                        <p:cTn id="19"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2" end="1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13" end="13"/>
                                            </p:txEl>
                                          </p:spTgt>
                                        </p:tgtEl>
                                        <p:attrNameLst>
                                          <p:attrName>style.visibility</p:attrName>
                                        </p:attrNameLst>
                                      </p:cBhvr>
                                      <p:to>
                                        <p:strVal val="visible"/>
                                      </p:to>
                                    </p:set>
                                    <p:anim calcmode="lin" valueType="num">
                                      <p:cBhvr additive="base">
                                        <p:cTn id="23"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ere Am I, Send Me - Whiteland Church of Christ">
            <a:extLst>
              <a:ext uri="{FF2B5EF4-FFF2-40B4-BE49-F238E27FC236}">
                <a16:creationId xmlns:a16="http://schemas.microsoft.com/office/drawing/2014/main" id="{2E4BA3FC-43FD-4333-8221-A06530A563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194" t="3932" r="4333" b="28045"/>
          <a:stretch/>
        </p:blipFill>
        <p:spPr bwMode="auto">
          <a:xfrm>
            <a:off x="10273325" y="4622658"/>
            <a:ext cx="1667517" cy="20892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C6C8A8-D23B-4278-8BF0-E0BE9C370C82}"/>
              </a:ext>
            </a:extLst>
          </p:cNvPr>
          <p:cNvSpPr>
            <a:spLocks noGrp="1"/>
          </p:cNvSpPr>
          <p:nvPr>
            <p:ph type="title"/>
          </p:nvPr>
        </p:nvSpPr>
        <p:spPr>
          <a:xfrm>
            <a:off x="1244048" y="-336909"/>
            <a:ext cx="10127097" cy="1507067"/>
          </a:xfrm>
        </p:spPr>
        <p:txBody>
          <a:bodyPr>
            <a:normAutofit/>
          </a:bodyPr>
          <a:lstStyle/>
          <a:p>
            <a:r>
              <a:rPr lang="en-GB" sz="4000" b="1" dirty="0">
                <a:solidFill>
                  <a:srgbClr val="FFFF00"/>
                </a:solidFill>
                <a:latin typeface="Arial Black" panose="020B0A04020102020204" pitchFamily="34" charset="0"/>
                <a:cs typeface="Arial" panose="020B0604020202020204" pitchFamily="34" charset="0"/>
              </a:rPr>
              <a:t>The kind of people god uses </a:t>
            </a:r>
          </a:p>
        </p:txBody>
      </p:sp>
      <p:sp>
        <p:nvSpPr>
          <p:cNvPr id="7" name="TextBox 6">
            <a:extLst>
              <a:ext uri="{FF2B5EF4-FFF2-40B4-BE49-F238E27FC236}">
                <a16:creationId xmlns:a16="http://schemas.microsoft.com/office/drawing/2014/main" id="{33ED814B-9BB6-47B7-AFB1-906C54DA78C6}"/>
              </a:ext>
            </a:extLst>
          </p:cNvPr>
          <p:cNvSpPr txBox="1"/>
          <p:nvPr/>
        </p:nvSpPr>
        <p:spPr>
          <a:xfrm>
            <a:off x="251158" y="650525"/>
            <a:ext cx="11689684" cy="5016758"/>
          </a:xfrm>
          <a:prstGeom prst="rect">
            <a:avLst/>
          </a:prstGeom>
          <a:noFill/>
        </p:spPr>
        <p:txBody>
          <a:bodyPr wrap="square">
            <a:spAutoFit/>
          </a:bodyPr>
          <a:lstStyle/>
          <a:p>
            <a:pPr algn="l"/>
            <a:r>
              <a:rPr lang="en-US" sz="2400" b="0" i="0" dirty="0">
                <a:solidFill>
                  <a:srgbClr val="000000"/>
                </a:solidFill>
                <a:effectLst/>
                <a:latin typeface="Arial Narrow" panose="020B0606020202030204" pitchFamily="34" charset="0"/>
              </a:rPr>
              <a:t>‘In the year that King Uzziah died, I saw the Lord, high and exalted, seated on a throne; and the train of his robe filled the temple. </a:t>
            </a:r>
            <a:r>
              <a:rPr lang="en-US" sz="2400" b="1" i="0" baseline="30000" dirty="0">
                <a:solidFill>
                  <a:srgbClr val="000000"/>
                </a:solidFill>
                <a:effectLst/>
                <a:latin typeface="Arial Narrow" panose="020B0606020202030204" pitchFamily="34" charset="0"/>
              </a:rPr>
              <a:t>2 </a:t>
            </a:r>
            <a:r>
              <a:rPr lang="en-US" sz="2400" b="0" i="0" dirty="0">
                <a:solidFill>
                  <a:srgbClr val="000000"/>
                </a:solidFill>
                <a:effectLst/>
                <a:latin typeface="Arial Narrow" panose="020B0606020202030204" pitchFamily="34" charset="0"/>
              </a:rPr>
              <a:t>Above him were seraphim</a:t>
            </a:r>
            <a:r>
              <a:rPr lang="en-US" sz="2400" dirty="0">
                <a:solidFill>
                  <a:srgbClr val="000000"/>
                </a:solidFill>
                <a:latin typeface="Arial Narrow" panose="020B0606020202030204" pitchFamily="34" charset="0"/>
              </a:rPr>
              <a:t>  </a:t>
            </a:r>
            <a:r>
              <a:rPr lang="en-US" sz="2400" b="0" i="0" dirty="0">
                <a:solidFill>
                  <a:srgbClr val="000000"/>
                </a:solidFill>
                <a:effectLst/>
                <a:latin typeface="Arial Narrow" panose="020B0606020202030204" pitchFamily="34" charset="0"/>
              </a:rPr>
              <a:t>each with six wings: With two wings they covered their faces, with two they covered their feet, and with two they were flying. </a:t>
            </a:r>
            <a:r>
              <a:rPr lang="en-US" sz="2400" b="1" i="0" baseline="30000" dirty="0">
                <a:solidFill>
                  <a:srgbClr val="000000"/>
                </a:solidFill>
                <a:effectLst/>
                <a:latin typeface="Arial Narrow" panose="020B0606020202030204" pitchFamily="34" charset="0"/>
              </a:rPr>
              <a:t>3 </a:t>
            </a:r>
            <a:r>
              <a:rPr lang="en-US" sz="2400" b="0" i="0" dirty="0">
                <a:solidFill>
                  <a:srgbClr val="000000"/>
                </a:solidFill>
                <a:effectLst/>
                <a:latin typeface="Arial Narrow" panose="020B0606020202030204" pitchFamily="34" charset="0"/>
              </a:rPr>
              <a:t>And they were calling to one another:</a:t>
            </a:r>
          </a:p>
          <a:p>
            <a:pPr algn="l"/>
            <a:r>
              <a:rPr lang="en-US" sz="2400" b="0" i="0" dirty="0">
                <a:solidFill>
                  <a:srgbClr val="000000"/>
                </a:solidFill>
                <a:effectLst/>
                <a:latin typeface="Arial Narrow" panose="020B0606020202030204" pitchFamily="34" charset="0"/>
              </a:rPr>
              <a:t>“Holy, holy, holy is the </a:t>
            </a:r>
            <a:r>
              <a:rPr lang="en-US" sz="2400" b="0" i="0" cap="small" dirty="0">
                <a:solidFill>
                  <a:srgbClr val="000000"/>
                </a:solidFill>
                <a:effectLst/>
                <a:latin typeface="Arial Narrow" panose="020B0606020202030204" pitchFamily="34" charset="0"/>
              </a:rPr>
              <a:t>Lord</a:t>
            </a:r>
            <a:r>
              <a:rPr lang="en-US" sz="2400" b="0" i="0" dirty="0">
                <a:solidFill>
                  <a:srgbClr val="000000"/>
                </a:solidFill>
                <a:effectLst/>
                <a:latin typeface="Arial Narrow" panose="020B0606020202030204" pitchFamily="34" charset="0"/>
              </a:rPr>
              <a:t> Almighty; The whole earth is full of his glory.”</a:t>
            </a:r>
          </a:p>
          <a:p>
            <a:pPr algn="l"/>
            <a:r>
              <a:rPr lang="en-US" sz="2400" b="1" i="0" baseline="30000" dirty="0">
                <a:solidFill>
                  <a:srgbClr val="000000"/>
                </a:solidFill>
                <a:effectLst/>
                <a:latin typeface="Arial Narrow" panose="020B0606020202030204" pitchFamily="34" charset="0"/>
              </a:rPr>
              <a:t>4 </a:t>
            </a:r>
            <a:r>
              <a:rPr lang="en-US" sz="2400" b="0" i="0" dirty="0">
                <a:solidFill>
                  <a:srgbClr val="000000"/>
                </a:solidFill>
                <a:effectLst/>
                <a:latin typeface="Arial Narrow" panose="020B0606020202030204" pitchFamily="34" charset="0"/>
              </a:rPr>
              <a:t>At the sound of their voices the doorposts and thresholds shook and the temple was filled with smoke. </a:t>
            </a:r>
            <a:r>
              <a:rPr lang="en-US" sz="2400" b="1" i="0" baseline="30000" dirty="0">
                <a:solidFill>
                  <a:srgbClr val="000000"/>
                </a:solidFill>
                <a:effectLst/>
                <a:latin typeface="Arial Narrow" panose="020B0606020202030204" pitchFamily="34" charset="0"/>
              </a:rPr>
              <a:t>5 </a:t>
            </a:r>
            <a:r>
              <a:rPr lang="en-US" sz="2400" b="0" i="0" dirty="0">
                <a:solidFill>
                  <a:srgbClr val="000000"/>
                </a:solidFill>
                <a:effectLst/>
                <a:latin typeface="Arial Narrow" panose="020B0606020202030204" pitchFamily="34" charset="0"/>
              </a:rPr>
              <a:t>“Woe to me!” I cried. “I am ruined! For I am a man of unclean lips, and I live among a people of unclean lips, and my eyes have seen the King, the </a:t>
            </a:r>
            <a:r>
              <a:rPr lang="en-US" sz="2400" b="0" i="0" cap="small" dirty="0">
                <a:solidFill>
                  <a:srgbClr val="000000"/>
                </a:solidFill>
                <a:effectLst/>
                <a:latin typeface="Arial Narrow" panose="020B0606020202030204" pitchFamily="34" charset="0"/>
              </a:rPr>
              <a:t>Lord</a:t>
            </a:r>
            <a:r>
              <a:rPr lang="en-US" sz="2400" b="0" i="0" dirty="0">
                <a:solidFill>
                  <a:srgbClr val="000000"/>
                </a:solidFill>
                <a:effectLst/>
                <a:latin typeface="Arial Narrow" panose="020B0606020202030204" pitchFamily="34" charset="0"/>
              </a:rPr>
              <a:t> Almighty.”</a:t>
            </a:r>
          </a:p>
          <a:p>
            <a:pPr algn="l"/>
            <a:r>
              <a:rPr lang="en-US" sz="2400" b="1" i="0" baseline="30000" dirty="0">
                <a:solidFill>
                  <a:srgbClr val="000000"/>
                </a:solidFill>
                <a:effectLst/>
                <a:latin typeface="Arial Narrow" panose="020B0606020202030204" pitchFamily="34" charset="0"/>
              </a:rPr>
              <a:t>6 </a:t>
            </a:r>
            <a:r>
              <a:rPr lang="en-US" sz="2400" b="0" i="0" dirty="0">
                <a:solidFill>
                  <a:srgbClr val="000000"/>
                </a:solidFill>
                <a:effectLst/>
                <a:latin typeface="Arial Narrow" panose="020B0606020202030204" pitchFamily="34" charset="0"/>
              </a:rPr>
              <a:t>Then one of the seraphim flew to me with a live coal in his hand, which he had taken with tongs from the altar. </a:t>
            </a:r>
            <a:r>
              <a:rPr lang="en-US" sz="2400" b="1" i="0" baseline="30000" dirty="0">
                <a:solidFill>
                  <a:srgbClr val="000000"/>
                </a:solidFill>
                <a:effectLst/>
                <a:latin typeface="Arial Narrow" panose="020B0606020202030204" pitchFamily="34" charset="0"/>
              </a:rPr>
              <a:t>7 </a:t>
            </a:r>
            <a:r>
              <a:rPr lang="en-US" sz="2400" b="0" i="0" dirty="0">
                <a:solidFill>
                  <a:srgbClr val="000000"/>
                </a:solidFill>
                <a:effectLst/>
                <a:latin typeface="Arial Narrow" panose="020B0606020202030204" pitchFamily="34" charset="0"/>
              </a:rPr>
              <a:t>With it he touched my mouth and said, “See, this has touched your lips; your guilt is taken away and your sin atoned for.”</a:t>
            </a:r>
          </a:p>
          <a:p>
            <a:pPr algn="l"/>
            <a:r>
              <a:rPr lang="en-US" sz="2400" b="1" i="0" baseline="30000" dirty="0">
                <a:solidFill>
                  <a:srgbClr val="000000"/>
                </a:solidFill>
                <a:effectLst/>
                <a:latin typeface="Arial Narrow" panose="020B0606020202030204" pitchFamily="34" charset="0"/>
              </a:rPr>
              <a:t>8 </a:t>
            </a:r>
            <a:r>
              <a:rPr lang="en-US" sz="2400" b="0" i="0" dirty="0">
                <a:solidFill>
                  <a:srgbClr val="000000"/>
                </a:solidFill>
                <a:effectLst/>
                <a:latin typeface="Arial Narrow" panose="020B0606020202030204" pitchFamily="34" charset="0"/>
              </a:rPr>
              <a:t>Then I heard the voice of the Lord saying, “Whom shall I send? And who will go for us?”</a:t>
            </a:r>
          </a:p>
          <a:p>
            <a:pPr algn="l"/>
            <a:r>
              <a:rPr lang="en-US" sz="2400" b="0" i="0" dirty="0">
                <a:solidFill>
                  <a:srgbClr val="000000"/>
                </a:solidFill>
                <a:effectLst/>
                <a:latin typeface="Arial Narrow" panose="020B0606020202030204" pitchFamily="34" charset="0"/>
              </a:rPr>
              <a:t>And I said, </a:t>
            </a:r>
            <a:r>
              <a:rPr lang="en-US" sz="2400" b="0" i="0" dirty="0">
                <a:solidFill>
                  <a:srgbClr val="000000"/>
                </a:solidFill>
                <a:effectLst/>
                <a:latin typeface="Arial Black" panose="020B0A04020102020204" pitchFamily="34" charset="0"/>
              </a:rPr>
              <a:t>“</a:t>
            </a:r>
            <a:r>
              <a:rPr lang="en-US" sz="3200" b="1" i="1" dirty="0">
                <a:solidFill>
                  <a:srgbClr val="000000"/>
                </a:solidFill>
                <a:effectLst/>
                <a:latin typeface="Arial Black" panose="020B0A04020102020204" pitchFamily="34" charset="0"/>
              </a:rPr>
              <a:t>Here am I. Send me </a:t>
            </a:r>
            <a:r>
              <a:rPr lang="en-US" sz="3200" b="0" i="0" dirty="0">
                <a:solidFill>
                  <a:srgbClr val="000000"/>
                </a:solidFill>
                <a:effectLst/>
                <a:latin typeface="Arial Black" panose="020B0A04020102020204" pitchFamily="34" charset="0"/>
              </a:rPr>
              <a:t>!</a:t>
            </a:r>
            <a:r>
              <a:rPr lang="en-US" sz="2400" b="0" i="0" dirty="0">
                <a:solidFill>
                  <a:srgbClr val="000000"/>
                </a:solidFill>
                <a:effectLst/>
                <a:latin typeface="Arial Black" panose="020B0A04020102020204" pitchFamily="34" charset="0"/>
              </a:rPr>
              <a:t>”</a:t>
            </a:r>
          </a:p>
        </p:txBody>
      </p:sp>
      <p:sp>
        <p:nvSpPr>
          <p:cNvPr id="9" name="TextBox 8">
            <a:extLst>
              <a:ext uri="{FF2B5EF4-FFF2-40B4-BE49-F238E27FC236}">
                <a16:creationId xmlns:a16="http://schemas.microsoft.com/office/drawing/2014/main" id="{170A86C1-5FB9-492C-893A-8EC1D625AB16}"/>
              </a:ext>
            </a:extLst>
          </p:cNvPr>
          <p:cNvSpPr txBox="1"/>
          <p:nvPr/>
        </p:nvSpPr>
        <p:spPr>
          <a:xfrm>
            <a:off x="715617" y="5744161"/>
            <a:ext cx="9855107" cy="707886"/>
          </a:xfrm>
          <a:prstGeom prst="rect">
            <a:avLst/>
          </a:prstGeom>
          <a:noFill/>
        </p:spPr>
        <p:txBody>
          <a:bodyPr wrap="square" rtlCol="0">
            <a:spAutoFit/>
          </a:bodyPr>
          <a:lstStyle/>
          <a:p>
            <a:r>
              <a:rPr lang="en-GB" sz="4000" b="1" dirty="0">
                <a:solidFill>
                  <a:schemeClr val="tx1"/>
                </a:solidFill>
                <a:latin typeface="Arial Black" panose="020B0A04020102020204" pitchFamily="34" charset="0"/>
                <a:cs typeface="Arial" panose="020B0604020202020204" pitchFamily="34" charset="0"/>
              </a:rPr>
              <a:t>Available people - Isaiah 6 v 1 - 8</a:t>
            </a:r>
          </a:p>
        </p:txBody>
      </p:sp>
    </p:spTree>
    <p:extLst>
      <p:ext uri="{BB962C8B-B14F-4D97-AF65-F5344CB8AC3E}">
        <p14:creationId xmlns:p14="http://schemas.microsoft.com/office/powerpoint/2010/main" val="257623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1323</TotalTime>
  <Words>5338</Words>
  <Application>Microsoft Office PowerPoint</Application>
  <PresentationFormat>Widescreen</PresentationFormat>
  <Paragraphs>318</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Arial Black</vt:lpstr>
      <vt:lpstr>Arial Narrow</vt:lpstr>
      <vt:lpstr>Calibri</vt:lpstr>
      <vt:lpstr>Century Gothic</vt:lpstr>
      <vt:lpstr>system-ui</vt:lpstr>
      <vt:lpstr>Wingdings 3</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exactly is a Christian?</vt:lpstr>
      <vt:lpstr>The kind of people god uses </vt:lpstr>
      <vt:lpstr>PowerPoint Presentation</vt:lpstr>
      <vt:lpstr>The kind of people god uses </vt:lpstr>
      <vt:lpstr>THE KIND OF PEOPLE JESUS USED!</vt:lpstr>
      <vt:lpstr>God uses all sorts –  </vt:lpstr>
      <vt:lpstr>the holy spirit can prompt us to -</vt:lpstr>
      <vt:lpstr>PowerPoint Presentation</vt:lpstr>
      <vt:lpstr>PowerPoint Presentation</vt:lpstr>
      <vt:lpstr>PowerPoint Presentation</vt:lpstr>
      <vt:lpstr>LESSONS TO LEARN FROM ACTS 8</vt:lpstr>
      <vt:lpstr>KEY verses - 1 Peter 3 v 15 - 16</vt:lpstr>
      <vt:lpstr>Adopt a street: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Trevor Dickerson</dc:creator>
  <cp:lastModifiedBy>Trevor Dickerson</cp:lastModifiedBy>
  <cp:revision>92</cp:revision>
  <dcterms:created xsi:type="dcterms:W3CDTF">2020-08-10T14:07:37Z</dcterms:created>
  <dcterms:modified xsi:type="dcterms:W3CDTF">2020-10-01T14:02:17Z</dcterms:modified>
</cp:coreProperties>
</file>