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7" r:id="rId2"/>
    <p:sldId id="263" r:id="rId3"/>
    <p:sldId id="339" r:id="rId4"/>
    <p:sldId id="336" r:id="rId5"/>
    <p:sldId id="330" r:id="rId6"/>
    <p:sldId id="325" r:id="rId7"/>
    <p:sldId id="259" r:id="rId8"/>
    <p:sldId id="337" r:id="rId9"/>
    <p:sldId id="338" r:id="rId10"/>
    <p:sldId id="260" r:id="rId11"/>
    <p:sldId id="333" r:id="rId12"/>
    <p:sldId id="334" r:id="rId13"/>
    <p:sldId id="258" r:id="rId14"/>
    <p:sldId id="33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65271" autoAdjust="0"/>
  </p:normalViewPr>
  <p:slideViewPr>
    <p:cSldViewPr snapToGrid="0">
      <p:cViewPr varScale="1">
        <p:scale>
          <a:sx n="56" d="100"/>
          <a:sy n="56" d="100"/>
        </p:scale>
        <p:origin x="16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vor Dickerson" userId="04d15625e5d58e55" providerId="LiveId" clId="{6F25A7B8-CD0F-4F67-8971-D22C66DC5569}"/>
    <pc:docChg chg="addSld delSld">
      <pc:chgData name="Trevor Dickerson" userId="04d15625e5d58e55" providerId="LiveId" clId="{6F25A7B8-CD0F-4F67-8971-D22C66DC5569}" dt="2020-08-25T10:24:53.355" v="1" actId="2696"/>
      <pc:docMkLst>
        <pc:docMk/>
      </pc:docMkLst>
      <pc:sldChg chg="new del">
        <pc:chgData name="Trevor Dickerson" userId="04d15625e5d58e55" providerId="LiveId" clId="{6F25A7B8-CD0F-4F67-8971-D22C66DC5569}" dt="2020-08-25T10:24:53.355" v="1" actId="2696"/>
        <pc:sldMkLst>
          <pc:docMk/>
          <pc:sldMk cId="2704283205"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62E74-2F6F-477B-A3CF-1DE298001F51}" type="datetimeFigureOut">
              <a:rPr lang="en-GB" smtClean="0"/>
              <a:t>25/08/2020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11DED-FDB9-4ABA-AE11-17D102DA1662}" type="slidenum">
              <a:rPr lang="en-GB" smtClean="0"/>
              <a:t>‹#›</a:t>
            </a:fld>
            <a:endParaRPr lang="en-GB"/>
          </a:p>
        </p:txBody>
      </p:sp>
    </p:spTree>
    <p:extLst>
      <p:ext uri="{BB962C8B-B14F-4D97-AF65-F5344CB8AC3E}">
        <p14:creationId xmlns:p14="http://schemas.microsoft.com/office/powerpoint/2010/main" val="378768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Welcome to ‘Casting Your Nets’.</a:t>
            </a:r>
          </a:p>
          <a:p>
            <a:r>
              <a:rPr lang="en-GB" dirty="0"/>
              <a:t>Casting Your Nets is an initiative between Outreach UK, Good News Newspaper and Pocket Testament League – to enable every Christian to share their faith in Jesus Christ.</a:t>
            </a:r>
          </a:p>
          <a:p>
            <a:r>
              <a:rPr lang="en-GB" dirty="0"/>
              <a:t>You may already be doing that – in which case we pray that this course will encourage, inspire and perhaps, hone your gifts.</a:t>
            </a:r>
          </a:p>
          <a:p>
            <a:r>
              <a:rPr lang="en-GB" dirty="0"/>
              <a:t>Alternatively, you may be coming to this course because you know you should be sharing about your faith in Jesus Christ, but, for some reason, find that impossible or difficult. This course will help you to have more confidence and will show you that, whoever you are, God can and wants to use you to speak about Him.</a:t>
            </a:r>
          </a:p>
          <a:p>
            <a:r>
              <a:rPr lang="en-GB" dirty="0"/>
              <a:t>Each session is both theory and practical – so we encourage you to try putting into practice what you’ve learnt between sessions – and then share about your experiences when you next meet together.</a:t>
            </a:r>
          </a:p>
          <a:p>
            <a:r>
              <a:rPr lang="en-GB" dirty="0"/>
              <a:t>Remember, we are not all the same. We are not all extroverts, or introverts, but we are all brothers and sisters in Christ. Encourage and support each other – and grow in knowing Jesus and sharing about Him.</a:t>
            </a:r>
          </a:p>
          <a:p>
            <a:r>
              <a:rPr lang="en-GB" b="1" dirty="0"/>
              <a:t>The Leader –</a:t>
            </a:r>
          </a:p>
          <a:p>
            <a:r>
              <a:rPr lang="en-GB" dirty="0"/>
              <a:t>Prepare by going through each session beforehand.</a:t>
            </a:r>
          </a:p>
          <a:p>
            <a:r>
              <a:rPr lang="en-GB" dirty="0"/>
              <a:t>Make sure the Power-point will play on the equipment you have available.</a:t>
            </a:r>
          </a:p>
          <a:p>
            <a:r>
              <a:rPr lang="en-GB" dirty="0"/>
              <a:t>Have your Outreach UK Evangelism Handbook with you.</a:t>
            </a:r>
          </a:p>
          <a:p>
            <a:r>
              <a:rPr lang="en-GB" dirty="0"/>
              <a:t>Copy the relevant pages from the PDF copy of the Outreach UK Evangelism Handbook so that they are available for each participant – I suggest you give these out at the end of each session.</a:t>
            </a:r>
          </a:p>
          <a:p>
            <a:r>
              <a:rPr lang="en-GB" dirty="0"/>
              <a:t>Each participant will need –</a:t>
            </a:r>
          </a:p>
          <a:p>
            <a:pPr marL="171450" indent="-171450">
              <a:buFont typeface="Arial" panose="020B0604020202020204" pitchFamily="34" charset="0"/>
              <a:buChar char="•"/>
            </a:pPr>
            <a:r>
              <a:rPr lang="en-GB" dirty="0"/>
              <a:t>A Bible</a:t>
            </a:r>
          </a:p>
          <a:p>
            <a:pPr marL="171450" indent="-171450">
              <a:buFont typeface="Arial" panose="020B0604020202020204" pitchFamily="34" charset="0"/>
              <a:buChar char="•"/>
            </a:pPr>
            <a:r>
              <a:rPr lang="en-GB" dirty="0"/>
              <a:t>A notebook</a:t>
            </a:r>
          </a:p>
          <a:p>
            <a:pPr marL="171450" indent="-171450">
              <a:buFont typeface="Arial" panose="020B0604020202020204" pitchFamily="34" charset="0"/>
              <a:buChar char="•"/>
            </a:pPr>
            <a:r>
              <a:rPr lang="en-GB" dirty="0"/>
              <a:t>A pen/pencil</a:t>
            </a:r>
          </a:p>
          <a:p>
            <a:pPr marL="171450" indent="-171450">
              <a:buFont typeface="Arial" panose="020B0604020202020204" pitchFamily="34" charset="0"/>
              <a:buChar char="•"/>
            </a:pPr>
            <a:r>
              <a:rPr lang="en-GB" dirty="0"/>
              <a:t>And - be ready to participate.</a:t>
            </a:r>
          </a:p>
          <a:p>
            <a:r>
              <a:rPr lang="en-GB" dirty="0"/>
              <a:t>You may also want to purchase further copies of the Outreach UK Evangelism Handbook for each participant – if so, please contact Outreach UK via info@outreachuk.com or</a:t>
            </a:r>
            <a:r>
              <a:rPr lang="en-GB" baseline="0" dirty="0"/>
              <a:t> </a:t>
            </a:r>
            <a:r>
              <a:rPr lang="en-GB" dirty="0"/>
              <a:t>call 0300 123 1990 - we’ll be happy to help you. It is a great resource for every Christian to have and use.</a:t>
            </a:r>
          </a:p>
        </p:txBody>
      </p:sp>
      <p:sp>
        <p:nvSpPr>
          <p:cNvPr id="4" name="Slide Number Placeholder 3"/>
          <p:cNvSpPr>
            <a:spLocks noGrp="1"/>
          </p:cNvSpPr>
          <p:nvPr>
            <p:ph type="sldNum" sz="quarter" idx="5"/>
          </p:nvPr>
        </p:nvSpPr>
        <p:spPr/>
        <p:txBody>
          <a:bodyPr/>
          <a:lstStyle/>
          <a:p>
            <a:fld id="{8E787EC9-B0A3-4968-8F80-D2805A89A957}" type="slidenum">
              <a:rPr lang="en-US" smtClean="0"/>
              <a:t>1</a:t>
            </a:fld>
            <a:endParaRPr lang="en-US"/>
          </a:p>
        </p:txBody>
      </p:sp>
    </p:spTree>
    <p:extLst>
      <p:ext uri="{BB962C8B-B14F-4D97-AF65-F5344CB8AC3E}">
        <p14:creationId xmlns:p14="http://schemas.microsoft.com/office/powerpoint/2010/main" val="399055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notes in OUK Evangelism Handbook – Acts 26, Paul’s Testimony. </a:t>
            </a:r>
          </a:p>
          <a:p>
            <a:r>
              <a:rPr lang="en-GB" b="1" dirty="0"/>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looking at Acts 26 – we see how Paul shares his story – check out the relevant verses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all learn from this way of sharing our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pattern to how Paul presents him story which we can learn from.</a:t>
            </a:r>
          </a:p>
          <a:p>
            <a:r>
              <a:rPr lang="en-GB" dirty="0"/>
              <a:t>Before – v 4 - 11</a:t>
            </a:r>
          </a:p>
          <a:p>
            <a:r>
              <a:rPr lang="en-GB" dirty="0"/>
              <a:t>During – v 12 - 18</a:t>
            </a:r>
          </a:p>
          <a:p>
            <a:r>
              <a:rPr lang="en-GB" dirty="0"/>
              <a:t>After – v 19 – 32</a:t>
            </a:r>
          </a:p>
          <a:p>
            <a:endParaRPr lang="en-GB" dirty="0"/>
          </a:p>
          <a:p>
            <a:r>
              <a:rPr lang="en-GB" dirty="0"/>
              <a:t>Please note - Paul shares his story, but also brings a challenge to Agrippa in verse 27.</a:t>
            </a:r>
          </a:p>
          <a:p>
            <a:r>
              <a:rPr lang="en-GB" dirty="0"/>
              <a:t>It’s good to challenge people to respond to our story about how they will respond themselves.</a:t>
            </a:r>
          </a:p>
          <a:p>
            <a:r>
              <a:rPr lang="en-GB" dirty="0"/>
              <a:t>Paul makes it clear you have to make a decision to become a Christian – we are not born one, or just become one by accident or by someone else’s decision – we need to decide and respond to Jesus call to ‘Follow Him’. As in Acts 26 v 28 – where Agrippa responds to Paul’s challenge.</a:t>
            </a:r>
          </a:p>
          <a:p>
            <a:endParaRPr lang="en-GB" dirty="0"/>
          </a:p>
          <a:p>
            <a:r>
              <a:rPr lang="en-GB" b="1" dirty="0"/>
              <a:t>Leader -</a:t>
            </a:r>
          </a:p>
          <a:p>
            <a:r>
              <a:rPr lang="en-GB" dirty="0"/>
              <a:t>Something for your group:</a:t>
            </a:r>
            <a:r>
              <a:rPr lang="en-GB" baseline="0" dirty="0"/>
              <a:t> f</a:t>
            </a:r>
            <a:r>
              <a:rPr lang="en-GB" dirty="0"/>
              <a:t>or homework, write out your testimony using the three sections that Paul </a:t>
            </a:r>
            <a:r>
              <a:rPr lang="en-GB" dirty="0">
                <a:solidFill>
                  <a:srgbClr val="FF0000"/>
                </a:solidFill>
              </a:rPr>
              <a:t>used </a:t>
            </a:r>
            <a:r>
              <a:rPr lang="en-GB" dirty="0"/>
              <a:t>– Before, During, After.</a:t>
            </a:r>
          </a:p>
          <a:p>
            <a:r>
              <a:rPr lang="en-GB" dirty="0"/>
              <a:t>Perhaps use about 100 words for – Before</a:t>
            </a:r>
          </a:p>
          <a:p>
            <a:r>
              <a:rPr lang="en-GB" dirty="0"/>
              <a:t>About 300 words for – During</a:t>
            </a:r>
          </a:p>
          <a:p>
            <a:r>
              <a:rPr lang="en-GB" dirty="0"/>
              <a:t>About 100 words for – After</a:t>
            </a:r>
          </a:p>
          <a:p>
            <a:endParaRPr lang="en-GB" dirty="0"/>
          </a:p>
          <a:p>
            <a:r>
              <a:rPr lang="en-GB" dirty="0"/>
              <a:t>Try and share it with a Christian and then a non-Christian before you next meet up.</a:t>
            </a:r>
          </a:p>
          <a:p>
            <a:r>
              <a:rPr lang="en-GB" dirty="0"/>
              <a:t>(It’s a good idea to keep your testimony short, to the point and using non-church language – words that those who don’t go to church would understand.)</a:t>
            </a:r>
          </a:p>
          <a:p>
            <a:endParaRPr lang="en-GB" dirty="0"/>
          </a:p>
          <a:p>
            <a:r>
              <a:rPr lang="en-GB" dirty="0"/>
              <a:t>(</a:t>
            </a:r>
            <a:r>
              <a:rPr lang="en-GB" b="1" dirty="0"/>
              <a:t>Leader only - Please note </a:t>
            </a:r>
            <a:r>
              <a:rPr lang="en-GB" dirty="0"/>
              <a:t>– some of those on this course may not be able to point to a specific time or place of conversion, but have a real knowledge of faith in Christ – thus their ‘Before’ may be very short or almost non-existent, but the testimony should</a:t>
            </a:r>
            <a:r>
              <a:rPr lang="en-GB" baseline="0" dirty="0"/>
              <a:t> </a:t>
            </a:r>
            <a:r>
              <a:rPr lang="en-GB" dirty="0"/>
              <a:t>still include repentance and a changed life.)</a:t>
            </a:r>
          </a:p>
          <a:p>
            <a:endParaRPr lang="en-GB" dirty="0"/>
          </a:p>
          <a:p>
            <a:r>
              <a:rPr lang="en-GB" dirty="0"/>
              <a:t>Before moving on to the next slide, you may like to ask your group if they can suggest advantages of sharing their testimony.</a:t>
            </a:r>
          </a:p>
          <a:p>
            <a:r>
              <a:rPr lang="en-GB" dirty="0"/>
              <a:t>Then, look at those mentioned on the next slide – see if you can add to what’s mentioned there.</a:t>
            </a:r>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10</a:t>
            </a:fld>
            <a:endParaRPr lang="en-US"/>
          </a:p>
        </p:txBody>
      </p:sp>
    </p:spTree>
    <p:extLst>
      <p:ext uri="{BB962C8B-B14F-4D97-AF65-F5344CB8AC3E}">
        <p14:creationId xmlns:p14="http://schemas.microsoft.com/office/powerpoint/2010/main" val="29517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Please use the titles to discuss the points on this slide.</a:t>
            </a:r>
          </a:p>
          <a:p>
            <a:r>
              <a:rPr lang="en-GB" dirty="0"/>
              <a:t>It’s about the power of the Gospel to change lives.</a:t>
            </a:r>
          </a:p>
          <a:p>
            <a:r>
              <a:rPr lang="en-GB" dirty="0"/>
              <a:t>You may like to read – Romans 1 v 16. Paul gives each of us a clear challenge to share our faith in Christ.</a:t>
            </a:r>
          </a:p>
          <a:p>
            <a:r>
              <a:rPr lang="en-GB" sz="1200" b="1" dirty="0">
                <a:solidFill>
                  <a:schemeClr val="tx1"/>
                </a:solidFill>
              </a:rPr>
              <a:t>People love to hear stories</a:t>
            </a:r>
          </a:p>
          <a:p>
            <a:r>
              <a:rPr lang="en-GB" sz="1200" b="1" dirty="0">
                <a:solidFill>
                  <a:schemeClr val="tx1"/>
                </a:solidFill>
              </a:rPr>
              <a:t>They demonstrate the reality of Jesus</a:t>
            </a:r>
          </a:p>
          <a:p>
            <a:r>
              <a:rPr lang="en-GB" sz="1200" b="1" dirty="0">
                <a:solidFill>
                  <a:schemeClr val="tx1"/>
                </a:solidFill>
              </a:rPr>
              <a:t>It avoids arguments</a:t>
            </a:r>
          </a:p>
          <a:p>
            <a:r>
              <a:rPr lang="en-GB" sz="1200" b="1" dirty="0">
                <a:solidFill>
                  <a:schemeClr val="tx1"/>
                </a:solidFill>
              </a:rPr>
              <a:t>It’s easy to remember</a:t>
            </a:r>
          </a:p>
          <a:p>
            <a:r>
              <a:rPr lang="en-GB" sz="1200" b="1" dirty="0">
                <a:solidFill>
                  <a:schemeClr val="tx1"/>
                </a:solidFill>
              </a:rPr>
              <a:t>We are sharing truth from experience</a:t>
            </a:r>
          </a:p>
          <a:p>
            <a:r>
              <a:rPr lang="en-GB" sz="1200" b="1" dirty="0">
                <a:solidFill>
                  <a:schemeClr val="tx1"/>
                </a:solidFill>
              </a:rPr>
              <a:t>It demonstrates the power of the Gospel</a:t>
            </a:r>
          </a:p>
          <a:p>
            <a:r>
              <a:rPr lang="en-GB" sz="1200" b="1" dirty="0">
                <a:solidFill>
                  <a:schemeClr val="tx1"/>
                </a:solidFill>
              </a:rPr>
              <a:t>It’s biblical and can be very effective </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11</a:t>
            </a:fld>
            <a:endParaRPr lang="en-GB"/>
          </a:p>
        </p:txBody>
      </p:sp>
    </p:spTree>
    <p:extLst>
      <p:ext uri="{BB962C8B-B14F-4D97-AF65-F5344CB8AC3E}">
        <p14:creationId xmlns:p14="http://schemas.microsoft.com/office/powerpoint/2010/main" val="8616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a:t>
            </a:r>
            <a:r>
              <a:rPr lang="en-GB" dirty="0"/>
              <a:t> – You will note that each example comes up individually. </a:t>
            </a:r>
          </a:p>
          <a:p>
            <a:r>
              <a:rPr lang="en-GB" sz="1200" b="1" dirty="0">
                <a:solidFill>
                  <a:schemeClr val="tx1"/>
                </a:solidFill>
              </a:rPr>
              <a:t>At invitational events. E.g. men’s breakfast.</a:t>
            </a:r>
          </a:p>
          <a:p>
            <a:r>
              <a:rPr lang="en-GB" sz="1200" b="1" dirty="0">
                <a:solidFill>
                  <a:schemeClr val="tx1"/>
                </a:solidFill>
              </a:rPr>
              <a:t>In main church services – </a:t>
            </a:r>
          </a:p>
          <a:p>
            <a:pPr marL="0" indent="0">
              <a:buNone/>
            </a:pPr>
            <a:r>
              <a:rPr lang="en-GB" sz="1200" b="1" dirty="0">
                <a:solidFill>
                  <a:schemeClr val="tx1"/>
                </a:solidFill>
              </a:rPr>
              <a:t>     have regular testimony slots.</a:t>
            </a:r>
          </a:p>
          <a:p>
            <a:r>
              <a:rPr lang="en-GB" sz="1200" b="1" dirty="0">
                <a:solidFill>
                  <a:schemeClr val="tx1"/>
                </a:solidFill>
              </a:rPr>
              <a:t>On your church website.</a:t>
            </a:r>
          </a:p>
          <a:p>
            <a:r>
              <a:rPr lang="en-GB" sz="1200" b="1" dirty="0">
                <a:solidFill>
                  <a:schemeClr val="tx1"/>
                </a:solidFill>
              </a:rPr>
              <a:t>In church welcome packs or booklets.</a:t>
            </a:r>
          </a:p>
          <a:p>
            <a:r>
              <a:rPr lang="en-GB" sz="1200" b="1" dirty="0">
                <a:solidFill>
                  <a:schemeClr val="tx1"/>
                </a:solidFill>
              </a:rPr>
              <a:t>On a church DVD/CD.</a:t>
            </a:r>
          </a:p>
          <a:p>
            <a:r>
              <a:rPr lang="en-GB" sz="1200" b="1" dirty="0">
                <a:solidFill>
                  <a:schemeClr val="tx1"/>
                </a:solidFill>
              </a:rPr>
              <a:t>In personal one-to-one witness.</a:t>
            </a:r>
          </a:p>
          <a:p>
            <a:endParaRPr lang="en-GB" dirty="0"/>
          </a:p>
          <a:p>
            <a:r>
              <a:rPr lang="en-GB" dirty="0"/>
              <a:t>Please give added examples of where, as an individual or church,</a:t>
            </a:r>
            <a:r>
              <a:rPr lang="en-GB" baseline="0" dirty="0"/>
              <a:t> </a:t>
            </a:r>
            <a:r>
              <a:rPr lang="en-GB" dirty="0"/>
              <a:t>you could share your story – for example:</a:t>
            </a:r>
            <a:r>
              <a:rPr lang="en-GB" baseline="0" dirty="0"/>
              <a:t> </a:t>
            </a:r>
            <a:r>
              <a:rPr lang="en-GB" dirty="0"/>
              <a:t>church BBQs, quiz nights, baptismal services,</a:t>
            </a:r>
            <a:r>
              <a:rPr lang="en-GB" baseline="0" dirty="0"/>
              <a:t> </a:t>
            </a:r>
            <a:r>
              <a:rPr lang="en-GB" dirty="0"/>
              <a:t>enquirers courses.</a:t>
            </a:r>
            <a:r>
              <a:rPr lang="en-GB" baseline="0" dirty="0"/>
              <a:t> C</a:t>
            </a:r>
            <a:r>
              <a:rPr lang="en-GB" dirty="0"/>
              <a:t>hurch services - to become more outward looking as a church, it’s good to share testimonies on a regular basis.</a:t>
            </a:r>
          </a:p>
          <a:p>
            <a:r>
              <a:rPr lang="en-GB" dirty="0"/>
              <a:t>Leaders please note that, under personal one2one witness, it’s important to look for natural gospel opportunities, rather than ‘forced’ conversations. We don’t want to </a:t>
            </a:r>
            <a:r>
              <a:rPr lang="en-GB" b="1" dirty="0"/>
              <a:t>impose</a:t>
            </a:r>
            <a:r>
              <a:rPr lang="en-GB" dirty="0"/>
              <a:t> our faith, but </a:t>
            </a:r>
            <a:r>
              <a:rPr lang="en-GB" b="1" dirty="0"/>
              <a:t>expose</a:t>
            </a:r>
            <a:r>
              <a:rPr lang="en-GB" dirty="0"/>
              <a:t> it to others.</a:t>
            </a:r>
          </a:p>
          <a:p>
            <a:r>
              <a:rPr lang="en-GB" dirty="0"/>
              <a:t>One of our evangelists prays a simple prayer each day which he’s found God loves to answer:</a:t>
            </a:r>
            <a:r>
              <a:rPr lang="en-GB" baseline="0" dirty="0"/>
              <a:t> ‘</a:t>
            </a:r>
            <a:r>
              <a:rPr lang="en-GB" dirty="0"/>
              <a:t>Lord, lead me today to the person you want me to speak to about you.’ God loves to answer this prayer.</a:t>
            </a:r>
          </a:p>
          <a:p>
            <a:r>
              <a:rPr lang="en-GB" dirty="0"/>
              <a:t>We want to respond to God’s opportunities, not ones we’ve just forced or engineered somehow. God is wanting to save people – he wants us to work alongside Him in what he’s doing. This takes the stress out of witnessing – and gives us freedom to be ourselves, used of God and guided by His Spirit (see</a:t>
            </a:r>
            <a:r>
              <a:rPr lang="en-GB" baseline="0" dirty="0"/>
              <a:t> </a:t>
            </a:r>
            <a:r>
              <a:rPr lang="en-GB" dirty="0"/>
              <a:t>Philip’s story in Acts 8 v 26 – 40).</a:t>
            </a:r>
          </a:p>
        </p:txBody>
      </p:sp>
      <p:sp>
        <p:nvSpPr>
          <p:cNvPr id="4" name="Slide Number Placeholder 3"/>
          <p:cNvSpPr>
            <a:spLocks noGrp="1"/>
          </p:cNvSpPr>
          <p:nvPr>
            <p:ph type="sldNum" sz="quarter" idx="5"/>
          </p:nvPr>
        </p:nvSpPr>
        <p:spPr/>
        <p:txBody>
          <a:bodyPr/>
          <a:lstStyle/>
          <a:p>
            <a:fld id="{F3B11DED-FDB9-4ABA-AE11-17D102DA1662}" type="slidenum">
              <a:rPr lang="en-GB" smtClean="0"/>
              <a:t>12</a:t>
            </a:fld>
            <a:endParaRPr lang="en-GB"/>
          </a:p>
        </p:txBody>
      </p:sp>
    </p:spTree>
    <p:extLst>
      <p:ext uri="{BB962C8B-B14F-4D97-AF65-F5344CB8AC3E}">
        <p14:creationId xmlns:p14="http://schemas.microsoft.com/office/powerpoint/2010/main" val="277122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We recommend that you split people into pairs – then give each person in each pair 2 minutes to share their testimony. Having done that – you might want to ask what people felt about only having 2 minutes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Keep to the 2 minutes for each person – be firm! Don’t let people overrun on their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Questions to 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How did each person in your group find sharing their testimony – was it easy, or difficult to remember?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Did anyone get mixed-up, or go off track?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What do you think is the most important point in your testimony – or will this vary according</a:t>
            </a:r>
            <a:r>
              <a:rPr lang="en-GB" b="0" baseline="0" dirty="0"/>
              <a:t> to </a:t>
            </a:r>
            <a:r>
              <a:rPr lang="en-GB" b="0" dirty="0"/>
              <a:t>whom we’re speaking with?</a:t>
            </a:r>
          </a:p>
          <a:p>
            <a:endParaRPr lang="en-GB" dirty="0"/>
          </a:p>
          <a:p>
            <a:r>
              <a:rPr lang="en-GB" dirty="0"/>
              <a:t>Work though the notes in the Handbook – and point out that it might not be our testimony of how we become a Christian that is most relevant to the person we’re speaking with, but it could be about what God has been teaching me recently, or how He continues to change my life today. Our testimony is always on-going.</a:t>
            </a:r>
          </a:p>
          <a:p>
            <a:r>
              <a:rPr lang="en-GB" dirty="0"/>
              <a:t>You may find</a:t>
            </a:r>
            <a:r>
              <a:rPr lang="en-GB" baseline="0" dirty="0"/>
              <a:t> </a:t>
            </a:r>
            <a:r>
              <a:rPr lang="en-GB" dirty="0"/>
              <a:t>when chatting with someone that they share about a personal experience which you can relate to – and share how Jesus has helped you in similar circumstances.</a:t>
            </a:r>
          </a:p>
        </p:txBody>
      </p:sp>
      <p:sp>
        <p:nvSpPr>
          <p:cNvPr id="4" name="Slide Number Placeholder 3"/>
          <p:cNvSpPr>
            <a:spLocks noGrp="1"/>
          </p:cNvSpPr>
          <p:nvPr>
            <p:ph type="sldNum" sz="quarter" idx="5"/>
          </p:nvPr>
        </p:nvSpPr>
        <p:spPr/>
        <p:txBody>
          <a:bodyPr/>
          <a:lstStyle/>
          <a:p>
            <a:fld id="{8E787EC9-B0A3-4968-8F80-D2805A89A957}" type="slidenum">
              <a:rPr lang="en-US" smtClean="0"/>
              <a:t>13</a:t>
            </a:fld>
            <a:endParaRPr lang="en-US"/>
          </a:p>
        </p:txBody>
      </p:sp>
    </p:spTree>
    <p:extLst>
      <p:ext uri="{BB962C8B-B14F-4D97-AF65-F5344CB8AC3E}">
        <p14:creationId xmlns:p14="http://schemas.microsoft.com/office/powerpoint/2010/main" val="392739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of session on Sharing your Testimony – well done. We hope you’ll pray for an opportunity to share your story between now and the next session.</a:t>
            </a:r>
          </a:p>
          <a:p>
            <a:endParaRPr lang="en-GB" b="1" dirty="0"/>
          </a:p>
          <a:p>
            <a:r>
              <a:rPr lang="en-GB" b="1" dirty="0"/>
              <a:t>Leader -</a:t>
            </a:r>
          </a:p>
          <a:p>
            <a:r>
              <a:rPr lang="en-GB" dirty="0"/>
              <a:t>Possible homework – write out your testimony and share it with a Christian and with a non-Christian.</a:t>
            </a:r>
          </a:p>
          <a:p>
            <a:endParaRPr lang="en-GB" dirty="0"/>
          </a:p>
          <a:p>
            <a:r>
              <a:rPr lang="en-GB" dirty="0"/>
              <a:t>(Give opportunity next time you meet to discuss how people got on with this. Don’t be hard on those who struggled, but always encourage them to pray for an opportunity this coming week.)</a:t>
            </a:r>
          </a:p>
          <a:p>
            <a:r>
              <a:rPr lang="en-GB" b="1" dirty="0"/>
              <a:t>Leader –</a:t>
            </a:r>
          </a:p>
          <a:p>
            <a:r>
              <a:rPr lang="en-GB" dirty="0"/>
              <a:t>It’s a good idea to always have evangelistic literature available for your church members to use. We would recommend that you order Good News Newspapers each month and have a supply of PTL Gospels ready to be given away. Use the details on this slide to get in touch with Good News and PTL. If you want further help in evangelism training, Outreach UK have experienced evangelists available to help and support you – please get in touch using the details above.</a:t>
            </a:r>
          </a:p>
          <a:p>
            <a:r>
              <a:rPr lang="en-GB" dirty="0"/>
              <a:t>Outreach UK has a team of Associate Evangelists, each pledge to carry out 12 hours evangelism each month – in return, they get support, training and some free resources. If you or someone in your group is interested in knowing more about becoming an Outreach UK Associate Evangelist, please get in touch through the details on the slide, we’d love to hear from you.</a:t>
            </a:r>
          </a:p>
          <a:p>
            <a:r>
              <a:rPr lang="en-GB" dirty="0"/>
              <a:t>May you know God’s blessing and encouragement as you reach out with the gospel.</a:t>
            </a:r>
          </a:p>
          <a:p>
            <a:endParaRPr lang="en-GB" dirty="0"/>
          </a:p>
          <a:p>
            <a:r>
              <a:rPr lang="en-GB" b="1" dirty="0"/>
              <a:t>End </a:t>
            </a:r>
            <a:r>
              <a:rPr lang="en-GB" b="1"/>
              <a:t>with prayer</a:t>
            </a:r>
            <a:r>
              <a:rPr lang="en-GB" b="1" dirty="0"/>
              <a:t>.</a:t>
            </a:r>
          </a:p>
        </p:txBody>
      </p:sp>
      <p:sp>
        <p:nvSpPr>
          <p:cNvPr id="4" name="Slide Number Placeholder 3"/>
          <p:cNvSpPr>
            <a:spLocks noGrp="1"/>
          </p:cNvSpPr>
          <p:nvPr>
            <p:ph type="sldNum" sz="quarter" idx="5"/>
          </p:nvPr>
        </p:nvSpPr>
        <p:spPr/>
        <p:txBody>
          <a:bodyPr/>
          <a:lstStyle/>
          <a:p>
            <a:fld id="{8E787EC9-B0A3-4968-8F80-D2805A89A957}" type="slidenum">
              <a:rPr lang="en-US" smtClean="0"/>
              <a:t>14</a:t>
            </a:fld>
            <a:endParaRPr lang="en-US"/>
          </a:p>
        </p:txBody>
      </p:sp>
    </p:spTree>
    <p:extLst>
      <p:ext uri="{BB962C8B-B14F-4D97-AF65-F5344CB8AC3E}">
        <p14:creationId xmlns:p14="http://schemas.microsoft.com/office/powerpoint/2010/main" val="133835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Three mission organisations working together under ‘Casting Your Nets’ to provide training to make ‘evangelism easy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 good idea to have a look at the Web Site of each organisation – Outreach UK, Good News and Pocket Testament League. This will give you further information about each and what they offer you and your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www.outreachuk.com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www.goodnews-paper.org.uk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www.ptluk.org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LEADER – At the start of this session - </a:t>
            </a:r>
            <a:r>
              <a:rPr lang="en-US" dirty="0"/>
              <a:t>Make sure you know which slide relates to each part of this topic in the OUK Evangelism Handbook before leading the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Notes for this training session are found on pages 36 – 38 of the Outreach UK Evangelism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2</a:t>
            </a:fld>
            <a:endParaRPr lang="en-US"/>
          </a:p>
        </p:txBody>
      </p:sp>
    </p:spTree>
    <p:extLst>
      <p:ext uri="{BB962C8B-B14F-4D97-AF65-F5344CB8AC3E}">
        <p14:creationId xmlns:p14="http://schemas.microsoft.com/office/powerpoint/2010/main" val="141246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14, 15 – the message of repentance and believing in Jesus is followed by our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Jesus calls us to follow him – and part of that calling is to share our faith in Him. This is not an optional extra, but for all Christians.</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3</a:t>
            </a:fld>
            <a:endParaRPr lang="en-GB"/>
          </a:p>
        </p:txBody>
      </p:sp>
    </p:spTree>
    <p:extLst>
      <p:ext uri="{BB962C8B-B14F-4D97-AF65-F5344CB8AC3E}">
        <p14:creationId xmlns:p14="http://schemas.microsoft.com/office/powerpoint/2010/main" val="285212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17, 18 – the message of repentance and believing in Jesus is followed by our commission.</a:t>
            </a:r>
          </a:p>
          <a:p>
            <a:endParaRPr lang="en-GB" b="1" dirty="0"/>
          </a:p>
          <a:p>
            <a:r>
              <a:rPr lang="en-GB" dirty="0"/>
              <a:t>We find that the disciples </a:t>
            </a:r>
            <a:r>
              <a:rPr lang="en-GB" b="1" dirty="0"/>
              <a:t>immediately</a:t>
            </a:r>
            <a:r>
              <a:rPr lang="en-GB" dirty="0"/>
              <a:t> (at once) they left their nets.</a:t>
            </a:r>
          </a:p>
          <a:p>
            <a:r>
              <a:rPr lang="en-GB" dirty="0"/>
              <a:t>This then became the new priority for them – they committed their lives to proclaiming the truth of the gospel.</a:t>
            </a:r>
          </a:p>
          <a:p>
            <a:r>
              <a:rPr lang="en-GB" dirty="0"/>
              <a:t>Thus the Church grew as people put their trust in Jesus as Saviour and Lord.</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4</a:t>
            </a:fld>
            <a:endParaRPr lang="en-GB"/>
          </a:p>
        </p:txBody>
      </p:sp>
    </p:spTree>
    <p:extLst>
      <p:ext uri="{BB962C8B-B14F-4D97-AF65-F5344CB8AC3E}">
        <p14:creationId xmlns:p14="http://schemas.microsoft.com/office/powerpoint/2010/main" val="318583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p>
          <a:p>
            <a:r>
              <a:rPr lang="en-GB" dirty="0"/>
              <a:t>The verse from </a:t>
            </a:r>
            <a:r>
              <a:rPr lang="en-GB" b="1" dirty="0"/>
              <a:t>John 21 v 6 </a:t>
            </a:r>
            <a:r>
              <a:rPr lang="en-GB" dirty="0"/>
              <a:t>– </a:t>
            </a:r>
            <a:r>
              <a:rPr lang="en-GB" b="1" dirty="0"/>
              <a:t>‘Cast your net on the other side of the boat and you will find fish’ </a:t>
            </a:r>
            <a:r>
              <a:rPr lang="en-GB" dirty="0"/>
              <a:t>– is the foundation for the ‘Casting Your Nets’ initiative.</a:t>
            </a:r>
          </a:p>
          <a:p>
            <a:endParaRPr lang="en-GB" dirty="0"/>
          </a:p>
          <a:p>
            <a:r>
              <a:rPr lang="en-GB" dirty="0"/>
              <a:t>It not only encourages and instructs us to fish (for souls in this context) but also to try different ways and different places to catch them.</a:t>
            </a:r>
          </a:p>
          <a:p>
            <a:endParaRPr lang="en-GB" dirty="0"/>
          </a:p>
          <a:p>
            <a:r>
              <a:rPr lang="en-GB" dirty="0"/>
              <a:t>We need to be proactive in our ‘fishing’ – not passive, just waiting for fish to come to us and jump into the net!</a:t>
            </a:r>
          </a:p>
          <a:p>
            <a:endParaRPr lang="en-GB" dirty="0"/>
          </a:p>
          <a:p>
            <a:r>
              <a:rPr lang="en-GB" dirty="0"/>
              <a:t>Jesus came to ‘seek and save what was lost’ (Luke 19 v 10).</a:t>
            </a:r>
          </a:p>
          <a:p>
            <a:r>
              <a:rPr lang="en-GB" dirty="0"/>
              <a:t>You may want to read these verses and add your own examples to encourage the need to ‘Go’ with the gospel.</a:t>
            </a:r>
          </a:p>
          <a:p>
            <a:endParaRPr lang="en-GB" dirty="0"/>
          </a:p>
          <a:p>
            <a:r>
              <a:rPr lang="en-GB" dirty="0"/>
              <a:t>(Photo by kind permission of OUK Evangelist Andy Godfrey,</a:t>
            </a:r>
            <a:r>
              <a:rPr lang="en-GB" baseline="0" dirty="0"/>
              <a:t> </a:t>
            </a:r>
            <a:r>
              <a:rPr lang="en-GB" dirty="0"/>
              <a:t>taken on the Sea of Galilee)</a:t>
            </a:r>
          </a:p>
        </p:txBody>
      </p:sp>
      <p:sp>
        <p:nvSpPr>
          <p:cNvPr id="4" name="Slide Number Placeholder 3"/>
          <p:cNvSpPr>
            <a:spLocks noGrp="1"/>
          </p:cNvSpPr>
          <p:nvPr>
            <p:ph type="sldNum" sz="quarter" idx="5"/>
          </p:nvPr>
        </p:nvSpPr>
        <p:spPr/>
        <p:txBody>
          <a:bodyPr/>
          <a:lstStyle/>
          <a:p>
            <a:fld id="{F3B11DED-FDB9-4ABA-AE11-17D102DA1662}" type="slidenum">
              <a:rPr lang="en-GB" smtClean="0"/>
              <a:t>5</a:t>
            </a:fld>
            <a:endParaRPr lang="en-GB"/>
          </a:p>
        </p:txBody>
      </p:sp>
    </p:spTree>
    <p:extLst>
      <p:ext uri="{BB962C8B-B14F-4D97-AF65-F5344CB8AC3E}">
        <p14:creationId xmlns:p14="http://schemas.microsoft.com/office/powerpoint/2010/main" val="310393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Testimony. – Sharing Your Story</a:t>
            </a:r>
          </a:p>
          <a:p>
            <a:r>
              <a:rPr lang="en-GB" dirty="0"/>
              <a:t>This Session is based on the notes on Pages 36 and 37 in the OUK Evangelism Handbook. </a:t>
            </a:r>
          </a:p>
          <a:p>
            <a:endParaRPr lang="en-GB" b="1" dirty="0"/>
          </a:p>
          <a:p>
            <a:r>
              <a:rPr lang="en-GB" b="1" dirty="0"/>
              <a:t>Leader -</a:t>
            </a:r>
          </a:p>
          <a:p>
            <a:r>
              <a:rPr lang="en-GB" dirty="0"/>
              <a:t>You might like to share a testimony (true story) at the beginning of this session. It doesn’t have to be ‘Christian’, but something that has happened to you to illustrate telling a story about something that is true.</a:t>
            </a:r>
          </a:p>
          <a:p>
            <a:r>
              <a:rPr lang="en-GB" dirty="0"/>
              <a:t>For example:</a:t>
            </a:r>
          </a:p>
          <a:p>
            <a:pPr marL="171450" indent="-171450">
              <a:buFont typeface="Arial" panose="020B0604020202020204" pitchFamily="34" charset="0"/>
              <a:buChar char="•"/>
            </a:pPr>
            <a:r>
              <a:rPr lang="en-GB" dirty="0"/>
              <a:t>Getting married</a:t>
            </a:r>
          </a:p>
          <a:p>
            <a:pPr marL="171450" indent="-171450">
              <a:buFont typeface="Arial" panose="020B0604020202020204" pitchFamily="34" charset="0"/>
              <a:buChar char="•"/>
            </a:pPr>
            <a:r>
              <a:rPr lang="en-GB" dirty="0"/>
              <a:t>Your first car</a:t>
            </a:r>
          </a:p>
          <a:p>
            <a:pPr marL="171450" indent="-171450">
              <a:buFont typeface="Arial" panose="020B0604020202020204" pitchFamily="34" charset="0"/>
              <a:buChar char="•"/>
            </a:pPr>
            <a:r>
              <a:rPr lang="en-GB" dirty="0"/>
              <a:t>The birth of a baby</a:t>
            </a:r>
          </a:p>
          <a:p>
            <a:pPr marL="171450" indent="-171450">
              <a:buFont typeface="Arial" panose="020B0604020202020204" pitchFamily="34" charset="0"/>
              <a:buChar char="•"/>
            </a:pPr>
            <a:r>
              <a:rPr lang="en-GB" dirty="0"/>
              <a:t>When</a:t>
            </a:r>
            <a:r>
              <a:rPr lang="en-GB" baseline="0" dirty="0"/>
              <a:t> you moved house</a:t>
            </a:r>
            <a:endParaRPr lang="en-GB" dirty="0"/>
          </a:p>
          <a:p>
            <a:pPr marL="171450" indent="-171450">
              <a:buFont typeface="Arial" panose="020B0604020202020204" pitchFamily="34" charset="0"/>
              <a:buChar char="•"/>
            </a:pPr>
            <a:r>
              <a:rPr lang="en-GB" dirty="0"/>
              <a:t>Meeting your partner for the first time</a:t>
            </a:r>
          </a:p>
          <a:p>
            <a:pPr marL="171450" indent="-171450">
              <a:buFont typeface="Arial" panose="020B0604020202020204" pitchFamily="34" charset="0"/>
              <a:buChar char="•"/>
            </a:pPr>
            <a:r>
              <a:rPr lang="en-GB" dirty="0"/>
              <a:t>Your best life experience.</a:t>
            </a:r>
          </a:p>
          <a:p>
            <a:endParaRPr lang="en-GB" dirty="0"/>
          </a:p>
          <a:p>
            <a:r>
              <a:rPr lang="en-GB" dirty="0"/>
              <a:t>However, keep it short! No more than a couple of minutes – and then ask for volunteers to do the same.</a:t>
            </a:r>
          </a:p>
          <a:p>
            <a:r>
              <a:rPr lang="en-GB" dirty="0"/>
              <a:t>Now we are ready – into session </a:t>
            </a:r>
            <a:r>
              <a:rPr lang="en-GB" b="1" dirty="0"/>
              <a:t>1. Testimony </a:t>
            </a:r>
          </a:p>
        </p:txBody>
      </p:sp>
      <p:sp>
        <p:nvSpPr>
          <p:cNvPr id="4" name="Slide Number Placeholder 3"/>
          <p:cNvSpPr>
            <a:spLocks noGrp="1"/>
          </p:cNvSpPr>
          <p:nvPr>
            <p:ph type="sldNum" sz="quarter" idx="5"/>
          </p:nvPr>
        </p:nvSpPr>
        <p:spPr/>
        <p:txBody>
          <a:bodyPr/>
          <a:lstStyle/>
          <a:p>
            <a:fld id="{8E787EC9-B0A3-4968-8F80-D2805A89A957}" type="slidenum">
              <a:rPr lang="en-US" smtClean="0"/>
              <a:t>6</a:t>
            </a:fld>
            <a:endParaRPr lang="en-US"/>
          </a:p>
        </p:txBody>
      </p:sp>
    </p:spTree>
    <p:extLst>
      <p:ext uri="{BB962C8B-B14F-4D97-AF65-F5344CB8AC3E}">
        <p14:creationId xmlns:p14="http://schemas.microsoft.com/office/powerpoint/2010/main" val="364497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notes in Outreach UK Evangelism Handbook.</a:t>
            </a:r>
            <a:endParaRPr lang="en-GB" b="1" dirty="0"/>
          </a:p>
          <a:p>
            <a:r>
              <a:rPr lang="en-GB" b="1" dirty="0"/>
              <a:t>Leader’s notes </a:t>
            </a:r>
            <a:r>
              <a:rPr lang="en-GB" dirty="0"/>
              <a:t>– </a:t>
            </a:r>
          </a:p>
          <a:p>
            <a:r>
              <a:rPr lang="en-GB" dirty="0"/>
              <a:t>Look at:</a:t>
            </a:r>
          </a:p>
          <a:p>
            <a:pPr marL="0" indent="0">
              <a:buFont typeface="Arial" panose="020B0604020202020204" pitchFamily="34" charset="0"/>
              <a:buNone/>
            </a:pPr>
            <a:r>
              <a:rPr lang="en-GB" dirty="0"/>
              <a:t>Mark 5 v 18 - 20 (You could look at Mark 5 v 1 – 20 – for the whole story)</a:t>
            </a:r>
          </a:p>
          <a:p>
            <a:pPr marL="0" indent="0">
              <a:buFont typeface="Arial" panose="020B0604020202020204" pitchFamily="34" charset="0"/>
              <a:buNone/>
            </a:pPr>
            <a:r>
              <a:rPr lang="en-GB" dirty="0"/>
              <a:t>This man wants to tell others about what has happened – ‘So the man went away and began to tell others’ – v 20</a:t>
            </a:r>
          </a:p>
          <a:p>
            <a:pPr marL="0" indent="0">
              <a:buFont typeface="Arial" panose="020B0604020202020204" pitchFamily="34" charset="0"/>
              <a:buNone/>
            </a:pPr>
            <a:r>
              <a:rPr lang="en-GB" dirty="0"/>
              <a:t>He was instructed where to go with his story – ‘in the Decapolis’ – the ten towns. – v 20</a:t>
            </a:r>
          </a:p>
          <a:p>
            <a:pPr marL="0" indent="0">
              <a:buFont typeface="Arial" panose="020B0604020202020204" pitchFamily="34" charset="0"/>
              <a:buNone/>
            </a:pPr>
            <a:r>
              <a:rPr lang="en-GB" dirty="0"/>
              <a:t>He was instructed what to say – ‘how much the Lord has done for you’ – v 19</a:t>
            </a:r>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7</a:t>
            </a:fld>
            <a:endParaRPr lang="en-US"/>
          </a:p>
        </p:txBody>
      </p:sp>
    </p:spTree>
    <p:extLst>
      <p:ext uri="{BB962C8B-B14F-4D97-AF65-F5344CB8AC3E}">
        <p14:creationId xmlns:p14="http://schemas.microsoft.com/office/powerpoint/2010/main" val="85832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 - Look at:</a:t>
            </a:r>
          </a:p>
          <a:p>
            <a:pPr marL="171450" indent="-171450">
              <a:buFont typeface="Arial" panose="020B0604020202020204" pitchFamily="34" charset="0"/>
              <a:buChar char="•"/>
            </a:pPr>
            <a:r>
              <a:rPr lang="en-GB" dirty="0"/>
              <a:t>John 4 – v 39 (You could read verses 28 – 30, v 39 – 42)</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Please note v 29 – then, following the woman’s testimony many believed – v 39</a:t>
            </a:r>
          </a:p>
          <a:p>
            <a:endParaRPr lang="en-GB" dirty="0"/>
          </a:p>
          <a:p>
            <a:r>
              <a:rPr lang="en-GB" dirty="0"/>
              <a:t>The woman’s testimony had an effect on the townsfolk – and helped them believe in Jesus – v 39</a:t>
            </a:r>
          </a:p>
        </p:txBody>
      </p:sp>
      <p:sp>
        <p:nvSpPr>
          <p:cNvPr id="4" name="Slide Number Placeholder 3"/>
          <p:cNvSpPr>
            <a:spLocks noGrp="1"/>
          </p:cNvSpPr>
          <p:nvPr>
            <p:ph type="sldNum" sz="quarter" idx="5"/>
          </p:nvPr>
        </p:nvSpPr>
        <p:spPr/>
        <p:txBody>
          <a:bodyPr/>
          <a:lstStyle/>
          <a:p>
            <a:fld id="{F3B11DED-FDB9-4ABA-AE11-17D102DA1662}" type="slidenum">
              <a:rPr lang="en-GB" smtClean="0"/>
              <a:t>8</a:t>
            </a:fld>
            <a:endParaRPr lang="en-GB"/>
          </a:p>
        </p:txBody>
      </p:sp>
    </p:spTree>
    <p:extLst>
      <p:ext uri="{BB962C8B-B14F-4D97-AF65-F5344CB8AC3E}">
        <p14:creationId xmlns:p14="http://schemas.microsoft.com/office/powerpoint/2010/main" val="175506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a:t>
            </a:r>
          </a:p>
          <a:p>
            <a:r>
              <a:rPr lang="en-GB" dirty="0"/>
              <a:t>In this passage of the Bible, we have a story of a man who was born blind.</a:t>
            </a:r>
          </a:p>
          <a:p>
            <a:pPr marL="171450" indent="-171450">
              <a:buFont typeface="Arial" panose="020B0604020202020204" pitchFamily="34" charset="0"/>
              <a:buChar char="•"/>
            </a:pPr>
            <a:r>
              <a:rPr lang="en-GB" dirty="0"/>
              <a:t>John 9 v 25 (Just a one-line testimony)</a:t>
            </a:r>
          </a:p>
          <a:p>
            <a:pPr marL="171450" indent="-171450">
              <a:buFont typeface="Arial" panose="020B0604020202020204" pitchFamily="34" charset="0"/>
              <a:buChar char="•"/>
            </a:pPr>
            <a:r>
              <a:rPr lang="en-GB" dirty="0"/>
              <a:t>This is a very short testimony and illustrates that it’s not how long we share for, or even how good we are at sharing our story – but what God does with it.</a:t>
            </a:r>
          </a:p>
          <a:p>
            <a:pPr marL="0" indent="0">
              <a:buFont typeface="Arial" panose="020B0604020202020204" pitchFamily="34" charset="0"/>
              <a:buNone/>
            </a:pPr>
            <a:r>
              <a:rPr lang="en-GB" dirty="0"/>
              <a:t>We are giving witness to God’s work in our lives.</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9</a:t>
            </a:fld>
            <a:endParaRPr lang="en-GB"/>
          </a:p>
        </p:txBody>
      </p:sp>
    </p:spTree>
    <p:extLst>
      <p:ext uri="{BB962C8B-B14F-4D97-AF65-F5344CB8AC3E}">
        <p14:creationId xmlns:p14="http://schemas.microsoft.com/office/powerpoint/2010/main" val="42785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69307-E630-4872-96AF-ABA20CED7867}"/>
              </a:ext>
            </a:extLst>
          </p:cNvPr>
          <p:cNvSpPr txBox="1"/>
          <p:nvPr/>
        </p:nvSpPr>
        <p:spPr>
          <a:xfrm>
            <a:off x="2261309" y="4677287"/>
            <a:ext cx="7669379" cy="1569660"/>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Evangelism made easy for</a:t>
            </a:r>
          </a:p>
          <a:p>
            <a:pPr algn="ctr"/>
            <a:r>
              <a:rPr lang="en-GB" sz="4800" dirty="0">
                <a:latin typeface="Arial" panose="020B0604020202020204" pitchFamily="34" charset="0"/>
                <a:cs typeface="Arial" panose="020B0604020202020204" pitchFamily="34" charset="0"/>
              </a:rPr>
              <a:t> everyone. </a:t>
            </a:r>
          </a:p>
        </p:txBody>
      </p:sp>
      <p:pic>
        <p:nvPicPr>
          <p:cNvPr id="4" name="Picture 1">
            <a:extLst>
              <a:ext uri="{FF2B5EF4-FFF2-40B4-BE49-F238E27FC236}">
                <a16:creationId xmlns:a16="http://schemas.microsoft.com/office/drawing/2014/main" id="{1363A176-1A87-4363-A869-74071EE5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23" y="398918"/>
            <a:ext cx="6758553" cy="41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2"/>
          <p:cNvSpPr>
            <a:spLocks noChangeArrowheads="1" noChangeShapeType="1" noTextEdit="1"/>
          </p:cNvSpPr>
          <p:nvPr/>
        </p:nvSpPr>
        <p:spPr bwMode="auto">
          <a:xfrm>
            <a:off x="6096000" y="2134328"/>
            <a:ext cx="4352588" cy="647700"/>
          </a:xfrm>
          <a:prstGeom prst="rect">
            <a:avLst/>
          </a:prstGeom>
        </p:spPr>
        <p:txBody>
          <a:bodyPr wrap="none" fromWordArt="1">
            <a:prstTxWarp prst="textPlain">
              <a:avLst>
                <a:gd name="adj" fmla="val 50000"/>
              </a:avLst>
            </a:prstTxWarp>
          </a:bodyPr>
          <a:lstStyle/>
          <a:p>
            <a:pPr algn="ctr"/>
            <a:r>
              <a:rPr lang="en-US" sz="3600" b="1" kern="10" dirty="0">
                <a:ln w="9525">
                  <a:solidFill>
                    <a:schemeClr val="accent2"/>
                  </a:solidFill>
                  <a:round/>
                  <a:headEnd/>
                  <a:tailEnd/>
                </a:ln>
                <a:solidFill>
                  <a:srgbClr val="C00000"/>
                </a:solidFill>
                <a:latin typeface="Arial Black" panose="020B0A04020102020204" pitchFamily="34" charset="0"/>
              </a:rPr>
              <a:t>BEFORE – v 1 - 11</a:t>
            </a:r>
            <a:endParaRPr lang="en-GB" sz="3600" b="1" kern="10" dirty="0">
              <a:ln w="9525">
                <a:solidFill>
                  <a:schemeClr val="accent2"/>
                </a:solidFill>
                <a:round/>
                <a:headEnd/>
                <a:tailEnd/>
              </a:ln>
              <a:solidFill>
                <a:srgbClr val="C00000"/>
              </a:solidFill>
              <a:latin typeface="Arial Black" panose="020B0A04020102020204" pitchFamily="34" charset="0"/>
            </a:endParaRPr>
          </a:p>
        </p:txBody>
      </p:sp>
      <p:pic>
        <p:nvPicPr>
          <p:cNvPr id="7" name="Picture 6">
            <a:extLst>
              <a:ext uri="{FF2B5EF4-FFF2-40B4-BE49-F238E27FC236}">
                <a16:creationId xmlns:a16="http://schemas.microsoft.com/office/drawing/2014/main" id="{0EBC5232-99C7-4B9E-981D-DB5EAABD2EDE}"/>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sp>
        <p:nvSpPr>
          <p:cNvPr id="2" name="TextBox 1">
            <a:extLst>
              <a:ext uri="{FF2B5EF4-FFF2-40B4-BE49-F238E27FC236}">
                <a16:creationId xmlns:a16="http://schemas.microsoft.com/office/drawing/2014/main" id="{C5470289-F733-46A9-9832-CC11924CD468}"/>
              </a:ext>
            </a:extLst>
          </p:cNvPr>
          <p:cNvSpPr txBox="1"/>
          <p:nvPr/>
        </p:nvSpPr>
        <p:spPr>
          <a:xfrm>
            <a:off x="5464518" y="3429000"/>
            <a:ext cx="7357996" cy="923330"/>
          </a:xfrm>
          <a:prstGeom prst="rect">
            <a:avLst/>
          </a:prstGeom>
          <a:noFill/>
        </p:spPr>
        <p:txBody>
          <a:bodyPr wrap="square" rtlCol="0">
            <a:spAutoFit/>
          </a:bodyPr>
          <a:lstStyle/>
          <a:p>
            <a:r>
              <a:rPr lang="en-GB" sz="5400" b="1" dirty="0">
                <a:solidFill>
                  <a:schemeClr val="accent4">
                    <a:lumMod val="50000"/>
                  </a:schemeClr>
                </a:solidFill>
                <a:latin typeface="Arial" panose="020B0604020202020204" pitchFamily="34" charset="0"/>
                <a:cs typeface="Arial" panose="020B0604020202020204" pitchFamily="34" charset="0"/>
              </a:rPr>
              <a:t>DURING v 12 - 18</a:t>
            </a:r>
          </a:p>
        </p:txBody>
      </p:sp>
      <p:sp>
        <p:nvSpPr>
          <p:cNvPr id="3" name="TextBox 2">
            <a:extLst>
              <a:ext uri="{FF2B5EF4-FFF2-40B4-BE49-F238E27FC236}">
                <a16:creationId xmlns:a16="http://schemas.microsoft.com/office/drawing/2014/main" id="{00F7E329-7C2D-4D74-A016-D2326ADF1723}"/>
              </a:ext>
            </a:extLst>
          </p:cNvPr>
          <p:cNvSpPr txBox="1"/>
          <p:nvPr/>
        </p:nvSpPr>
        <p:spPr>
          <a:xfrm>
            <a:off x="4768949" y="4708974"/>
            <a:ext cx="9437772" cy="1107996"/>
          </a:xfrm>
          <a:prstGeom prst="rect">
            <a:avLst/>
          </a:prstGeom>
          <a:noFill/>
        </p:spPr>
        <p:txBody>
          <a:bodyPr wrap="square" rtlCol="0">
            <a:spAutoFit/>
          </a:bodyPr>
          <a:lstStyle/>
          <a:p>
            <a:r>
              <a:rPr lang="en-GB" sz="6600" b="1" dirty="0">
                <a:solidFill>
                  <a:schemeClr val="accent1">
                    <a:lumMod val="75000"/>
                  </a:schemeClr>
                </a:solidFill>
                <a:latin typeface="Arial" panose="020B0604020202020204" pitchFamily="34" charset="0"/>
                <a:cs typeface="Arial" panose="020B0604020202020204" pitchFamily="34" charset="0"/>
              </a:rPr>
              <a:t>AFTER – v 19 - 32</a:t>
            </a:r>
          </a:p>
        </p:txBody>
      </p:sp>
      <p:pic>
        <p:nvPicPr>
          <p:cNvPr id="9" name="Picture 2" descr="Healthy Foods for Construction Workers | Recipes &amp; Meal Tips">
            <a:extLst>
              <a:ext uri="{FF2B5EF4-FFF2-40B4-BE49-F238E27FC236}">
                <a16:creationId xmlns:a16="http://schemas.microsoft.com/office/drawing/2014/main" id="{68604672-93EF-49C0-9287-DCB7849A1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32" y="1322362"/>
            <a:ext cx="4972901" cy="3309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6C3702-54F6-4423-8916-CA29B117C0A5}"/>
              </a:ext>
            </a:extLst>
          </p:cNvPr>
          <p:cNvSpPr/>
          <p:nvPr/>
        </p:nvSpPr>
        <p:spPr>
          <a:xfrm>
            <a:off x="6246797" y="40806"/>
            <a:ext cx="4201791" cy="1446550"/>
          </a:xfrm>
          <a:prstGeom prst="rect">
            <a:avLst/>
          </a:prstGeom>
        </p:spPr>
        <p:txBody>
          <a:bodyPr wrap="none">
            <a:spAutoFit/>
          </a:bodyPr>
          <a:lstStyle/>
          <a:p>
            <a:r>
              <a:rPr lang="en-GB" sz="8800" b="1" u="sng" dirty="0">
                <a:solidFill>
                  <a:srgbClr val="FF0000"/>
                </a:solidFill>
                <a:latin typeface="Arial" panose="020B0604020202020204" pitchFamily="34" charset="0"/>
                <a:cs typeface="Arial" panose="020B0604020202020204" pitchFamily="34" charset="0"/>
              </a:rPr>
              <a:t>Acts 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EA359-4D27-4352-851F-32D6BCF8F0CB}"/>
              </a:ext>
            </a:extLst>
          </p:cNvPr>
          <p:cNvSpPr>
            <a:spLocks noGrp="1"/>
          </p:cNvSpPr>
          <p:nvPr>
            <p:ph idx="1"/>
          </p:nvPr>
        </p:nvSpPr>
        <p:spPr>
          <a:xfrm>
            <a:off x="367111" y="1990610"/>
            <a:ext cx="8534400" cy="3615267"/>
          </a:xfrm>
        </p:spPr>
        <p:txBody>
          <a:bodyPr>
            <a:noAutofit/>
          </a:bodyPr>
          <a:lstStyle/>
          <a:p>
            <a:r>
              <a:rPr lang="en-GB" sz="2800" b="1" dirty="0">
                <a:solidFill>
                  <a:schemeClr val="tx1"/>
                </a:solidFill>
              </a:rPr>
              <a:t>People love to hear stories</a:t>
            </a:r>
          </a:p>
          <a:p>
            <a:r>
              <a:rPr lang="en-GB" sz="2800" b="1" dirty="0">
                <a:solidFill>
                  <a:schemeClr val="tx1"/>
                </a:solidFill>
              </a:rPr>
              <a:t>They demonstrate the reality of Jesus</a:t>
            </a:r>
          </a:p>
          <a:p>
            <a:r>
              <a:rPr lang="en-GB" sz="2800" b="1" dirty="0">
                <a:solidFill>
                  <a:schemeClr val="tx1"/>
                </a:solidFill>
              </a:rPr>
              <a:t>It avoids arguments</a:t>
            </a:r>
          </a:p>
          <a:p>
            <a:r>
              <a:rPr lang="en-GB" sz="2800" b="1" dirty="0">
                <a:solidFill>
                  <a:schemeClr val="tx1"/>
                </a:solidFill>
              </a:rPr>
              <a:t>It’s easy to remember</a:t>
            </a:r>
          </a:p>
          <a:p>
            <a:r>
              <a:rPr lang="en-GB" sz="2800" b="1" dirty="0">
                <a:solidFill>
                  <a:schemeClr val="tx1"/>
                </a:solidFill>
              </a:rPr>
              <a:t>We are sharing truth from experience</a:t>
            </a:r>
          </a:p>
          <a:p>
            <a:r>
              <a:rPr lang="en-GB" sz="2800" b="1" dirty="0">
                <a:solidFill>
                  <a:schemeClr val="tx1"/>
                </a:solidFill>
              </a:rPr>
              <a:t>It demonstrates the power of the Gospel</a:t>
            </a:r>
          </a:p>
          <a:p>
            <a:r>
              <a:rPr lang="en-GB" sz="2800" b="1" dirty="0">
                <a:solidFill>
                  <a:schemeClr val="tx1"/>
                </a:solidFill>
              </a:rPr>
              <a:t>It’s biblical and can be very effective </a:t>
            </a:r>
          </a:p>
        </p:txBody>
      </p:sp>
      <p:sp>
        <p:nvSpPr>
          <p:cNvPr id="4" name="Rectangle 3">
            <a:extLst>
              <a:ext uri="{FF2B5EF4-FFF2-40B4-BE49-F238E27FC236}">
                <a16:creationId xmlns:a16="http://schemas.microsoft.com/office/drawing/2014/main" id="{E6E2DFBA-3BB3-42DF-BCC6-F56E1590E5EB}"/>
              </a:ext>
            </a:extLst>
          </p:cNvPr>
          <p:cNvSpPr/>
          <p:nvPr/>
        </p:nvSpPr>
        <p:spPr>
          <a:xfrm>
            <a:off x="1056030" y="212931"/>
            <a:ext cx="10079939" cy="1384995"/>
          </a:xfrm>
          <a:prstGeom prst="rect">
            <a:avLst/>
          </a:prstGeom>
        </p:spPr>
        <p:txBody>
          <a:bodyPr wrap="none">
            <a:spAutoFit/>
          </a:bodyPr>
          <a:lstStyle/>
          <a:p>
            <a:pPr algn="ctr"/>
            <a:r>
              <a:rPr lang="en-GB" sz="4800" dirty="0">
                <a:solidFill>
                  <a:srgbClr val="FFFF00"/>
                </a:solidFill>
                <a:effectLst>
                  <a:outerShdw blurRad="38100" dist="38100" dir="2700000" algn="tl">
                    <a:srgbClr val="000000">
                      <a:alpha val="43137"/>
                    </a:srgbClr>
                  </a:outerShdw>
                </a:effectLst>
                <a:latin typeface="Arial Black" panose="020B0A04020102020204" pitchFamily="34" charset="0"/>
              </a:rPr>
              <a:t>TELLING YOUR STORY</a:t>
            </a:r>
          </a:p>
          <a:p>
            <a:pPr algn="ctr"/>
            <a:r>
              <a:rPr lang="en-GB" sz="3600" dirty="0">
                <a:solidFill>
                  <a:schemeClr val="bg1"/>
                </a:solidFill>
                <a:effectLst>
                  <a:outerShdw blurRad="38100" dist="38100" dir="2700000" algn="tl">
                    <a:srgbClr val="000000">
                      <a:alpha val="43137"/>
                    </a:srgbClr>
                  </a:outerShdw>
                </a:effectLst>
                <a:latin typeface="Arial Black" panose="020B0A04020102020204" pitchFamily="34" charset="0"/>
              </a:rPr>
              <a:t>ADVANTAGES OF USING A TESTIMONY</a:t>
            </a:r>
            <a:endParaRPr lang="en-GB" sz="3600" dirty="0"/>
          </a:p>
        </p:txBody>
      </p:sp>
      <p:pic>
        <p:nvPicPr>
          <p:cNvPr id="7" name="Picture 6">
            <a:extLst>
              <a:ext uri="{FF2B5EF4-FFF2-40B4-BE49-F238E27FC236}">
                <a16:creationId xmlns:a16="http://schemas.microsoft.com/office/drawing/2014/main" id="{14222A25-FE85-4BCA-A39F-1B100B2E7C27}"/>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8" name="Picture 2" descr="How To Share Your Testimony In Personal Evangelism | The Good Book ...">
            <a:extLst>
              <a:ext uri="{FF2B5EF4-FFF2-40B4-BE49-F238E27FC236}">
                <a16:creationId xmlns:a16="http://schemas.microsoft.com/office/drawing/2014/main" id="{41C11AAE-7B1E-426B-AA74-CADDD46C6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598" y="1873044"/>
            <a:ext cx="4040291" cy="276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7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C38F08-F128-420D-BDF6-C6259D9DD82D}"/>
              </a:ext>
            </a:extLst>
          </p:cNvPr>
          <p:cNvSpPr>
            <a:spLocks noGrp="1"/>
          </p:cNvSpPr>
          <p:nvPr>
            <p:ph type="title"/>
          </p:nvPr>
        </p:nvSpPr>
        <p:spPr>
          <a:xfrm>
            <a:off x="271290" y="0"/>
            <a:ext cx="11649419" cy="1507067"/>
          </a:xfrm>
        </p:spPr>
        <p:txBody>
          <a:bodyPr>
            <a:noAutofit/>
          </a:bodyPr>
          <a:lstStyle/>
          <a:p>
            <a:pPr algn="ctr"/>
            <a:r>
              <a:rPr lang="en-GB" sz="4800" dirty="0">
                <a:solidFill>
                  <a:srgbClr val="FFFF00"/>
                </a:solidFill>
                <a:effectLst>
                  <a:outerShdw blurRad="38100" dist="38100" dir="2700000" algn="tl">
                    <a:srgbClr val="000000">
                      <a:alpha val="43137"/>
                    </a:srgbClr>
                  </a:outerShdw>
                </a:effectLst>
                <a:latin typeface="Arial Black" panose="020B0A04020102020204" pitchFamily="34" charset="0"/>
              </a:rPr>
              <a:t>PLACES TO SHARE your story</a:t>
            </a:r>
            <a:r>
              <a:rPr lang="en-GB" sz="1600" dirty="0">
                <a:solidFill>
                  <a:srgbClr val="FFFF00"/>
                </a:solidFill>
                <a:latin typeface="Arial Black" panose="020B0A04020102020204" pitchFamily="34" charset="0"/>
              </a:rPr>
              <a:t>.</a:t>
            </a:r>
            <a:br>
              <a:rPr lang="en-GB" sz="1600" dirty="0">
                <a:solidFill>
                  <a:srgbClr val="FFFF00"/>
                </a:solidFill>
                <a:latin typeface="Arial Black" panose="020B0A04020102020204" pitchFamily="34" charset="0"/>
              </a:rPr>
            </a:br>
            <a:r>
              <a:rPr lang="en-GB" dirty="0">
                <a:solidFill>
                  <a:schemeClr val="bg1"/>
                </a:solidFill>
                <a:latin typeface="Arial Black" panose="020B0A04020102020204" pitchFamily="34" charset="0"/>
              </a:rPr>
              <a:t>some suggestions</a:t>
            </a:r>
            <a:r>
              <a:rPr lang="en-GB" sz="1600" dirty="0">
                <a:solidFill>
                  <a:srgbClr val="FFFF00"/>
                </a:solidFill>
                <a:latin typeface="Arial Black" panose="020B0A04020102020204" pitchFamily="34" charset="0"/>
              </a:rPr>
              <a:t> </a:t>
            </a:r>
          </a:p>
        </p:txBody>
      </p:sp>
      <p:sp>
        <p:nvSpPr>
          <p:cNvPr id="8" name="Content Placeholder 7">
            <a:extLst>
              <a:ext uri="{FF2B5EF4-FFF2-40B4-BE49-F238E27FC236}">
                <a16:creationId xmlns:a16="http://schemas.microsoft.com/office/drawing/2014/main" id="{14B5DD0C-DB3B-43BF-93C0-B98E237359F4}"/>
              </a:ext>
            </a:extLst>
          </p:cNvPr>
          <p:cNvSpPr>
            <a:spLocks noGrp="1"/>
          </p:cNvSpPr>
          <p:nvPr>
            <p:ph idx="1"/>
          </p:nvPr>
        </p:nvSpPr>
        <p:spPr>
          <a:xfrm>
            <a:off x="416643" y="2864132"/>
            <a:ext cx="9970537" cy="1928928"/>
          </a:xfrm>
        </p:spPr>
        <p:txBody>
          <a:bodyPr>
            <a:noAutofit/>
          </a:bodyPr>
          <a:lstStyle/>
          <a:p>
            <a:r>
              <a:rPr lang="en-GB" sz="3200" b="1" dirty="0">
                <a:solidFill>
                  <a:schemeClr val="tx1"/>
                </a:solidFill>
              </a:rPr>
              <a:t>At invitational events. E.g. men’s breakfast.</a:t>
            </a:r>
          </a:p>
          <a:p>
            <a:r>
              <a:rPr lang="en-GB" sz="3200" b="1" dirty="0">
                <a:solidFill>
                  <a:schemeClr val="tx1"/>
                </a:solidFill>
              </a:rPr>
              <a:t>In main church services – </a:t>
            </a:r>
          </a:p>
          <a:p>
            <a:pPr marL="0" indent="0">
              <a:buNone/>
            </a:pPr>
            <a:r>
              <a:rPr lang="en-GB" sz="3200" b="1" dirty="0">
                <a:solidFill>
                  <a:schemeClr val="tx1"/>
                </a:solidFill>
              </a:rPr>
              <a:t>     have regular testimony slots.</a:t>
            </a:r>
          </a:p>
          <a:p>
            <a:r>
              <a:rPr lang="en-GB" sz="3200" b="1" dirty="0">
                <a:solidFill>
                  <a:schemeClr val="tx1"/>
                </a:solidFill>
              </a:rPr>
              <a:t>On your church website.</a:t>
            </a:r>
          </a:p>
          <a:p>
            <a:r>
              <a:rPr lang="en-GB" sz="3200" b="1" dirty="0">
                <a:solidFill>
                  <a:schemeClr val="tx1"/>
                </a:solidFill>
              </a:rPr>
              <a:t>In church welcome packs or booklets.</a:t>
            </a:r>
          </a:p>
          <a:p>
            <a:r>
              <a:rPr lang="en-GB" sz="3200" b="1" dirty="0">
                <a:solidFill>
                  <a:schemeClr val="tx1"/>
                </a:solidFill>
              </a:rPr>
              <a:t>On a church DVD/CD.</a:t>
            </a:r>
          </a:p>
          <a:p>
            <a:r>
              <a:rPr lang="en-GB" sz="3200" b="1" dirty="0">
                <a:solidFill>
                  <a:schemeClr val="tx1"/>
                </a:solidFill>
              </a:rPr>
              <a:t>In personal one-to-one witness.</a:t>
            </a:r>
          </a:p>
        </p:txBody>
      </p:sp>
      <p:pic>
        <p:nvPicPr>
          <p:cNvPr id="10" name="Picture 4" descr="10 Reasons to Share Your Testimony">
            <a:extLst>
              <a:ext uri="{FF2B5EF4-FFF2-40B4-BE49-F238E27FC236}">
                <a16:creationId xmlns:a16="http://schemas.microsoft.com/office/drawing/2014/main" id="{A416ECA0-07CE-4A95-9D90-A088336D42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6" b="10014"/>
          <a:stretch/>
        </p:blipFill>
        <p:spPr bwMode="auto">
          <a:xfrm>
            <a:off x="7893643" y="2156682"/>
            <a:ext cx="4027066" cy="2056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68F2C3E-F7DB-44E6-81B5-3F04BFBA1956}"/>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38827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A4BE8-C30B-49AB-B75D-3EC8E63C06DB}"/>
              </a:ext>
            </a:extLst>
          </p:cNvPr>
          <p:cNvSpPr txBox="1"/>
          <p:nvPr/>
        </p:nvSpPr>
        <p:spPr>
          <a:xfrm>
            <a:off x="1217652" y="4368664"/>
            <a:ext cx="8136904" cy="1631216"/>
          </a:xfrm>
          <a:prstGeom prst="rect">
            <a:avLst/>
          </a:prstGeom>
          <a:noFill/>
        </p:spPr>
        <p:txBody>
          <a:bodyPr wrap="square" rtlCol="0">
            <a:spAutoFit/>
          </a:bodyPr>
          <a:lstStyle/>
          <a:p>
            <a:r>
              <a:rPr lang="en-GB" sz="4400" b="1" dirty="0">
                <a:solidFill>
                  <a:srgbClr val="C00000"/>
                </a:solidFill>
                <a:latin typeface="Arial" panose="020B0604020202020204" pitchFamily="34" charset="0"/>
                <a:cs typeface="Arial" panose="020B0604020202020204" pitchFamily="34" charset="0"/>
              </a:rPr>
              <a:t>Will you –</a:t>
            </a:r>
            <a:endParaRPr lang="en-GB" sz="1000" b="1" dirty="0">
              <a:solidFill>
                <a:srgbClr val="C00000"/>
              </a:solidFill>
              <a:latin typeface="Arial" panose="020B0604020202020204" pitchFamily="34" charset="0"/>
              <a:cs typeface="Arial" panose="020B0604020202020204" pitchFamily="34" charset="0"/>
            </a:endParaRPr>
          </a:p>
          <a:p>
            <a:endParaRPr lang="en-GB" sz="1200" b="1" dirty="0">
              <a:solidFill>
                <a:srgbClr val="C00000"/>
              </a:solidFill>
              <a:latin typeface="Arial" panose="020B0604020202020204" pitchFamily="34" charset="0"/>
              <a:cs typeface="Arial" panose="020B0604020202020204" pitchFamily="34" charset="0"/>
            </a:endParaRPr>
          </a:p>
          <a:p>
            <a:r>
              <a:rPr lang="en-GB" sz="4400" b="1" dirty="0">
                <a:latin typeface="Arial" panose="020B0604020202020204" pitchFamily="34" charset="0"/>
                <a:cs typeface="Arial" panose="020B0604020202020204" pitchFamily="34" charset="0"/>
              </a:rPr>
              <a:t>Take the 2 Minute Challenge?</a:t>
            </a:r>
            <a:endParaRPr lang="en-US" sz="4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0BCBA50-F8E9-49CD-AEDB-90733B033AA6}"/>
              </a:ext>
            </a:extLst>
          </p:cNvPr>
          <p:cNvSpPr/>
          <p:nvPr/>
        </p:nvSpPr>
        <p:spPr>
          <a:xfrm>
            <a:off x="3072573" y="268333"/>
            <a:ext cx="6083460" cy="1323439"/>
          </a:xfrm>
          <a:prstGeom prst="rect">
            <a:avLst/>
          </a:prstGeom>
          <a:noFill/>
        </p:spPr>
        <p:txBody>
          <a:bodyPr wrap="none" lIns="91440" tIns="45720" rIns="91440" bIns="45720">
            <a:spAutoFit/>
          </a:bodyPr>
          <a:lstStyle/>
          <a:p>
            <a:pPr algn="ctr"/>
            <a:r>
              <a:rPr lang="en-GB" sz="8000" kern="10" dirty="0">
                <a:ln w="0"/>
                <a:solidFill>
                  <a:srgbClr val="FFFF00"/>
                </a:solidFill>
                <a:effectLst>
                  <a:outerShdw blurRad="38100" dist="25400" dir="5400000" algn="ctr" rotWithShape="0">
                    <a:srgbClr val="6E747A">
                      <a:alpha val="43000"/>
                    </a:srgbClr>
                  </a:outerShdw>
                </a:effectLst>
                <a:latin typeface="Arial Black" panose="020B0A04020102020204" pitchFamily="34" charset="0"/>
              </a:rPr>
              <a:t>Your Story</a:t>
            </a:r>
            <a:endParaRPr lang="en-GB" sz="8000" dirty="0">
              <a:ln w="0"/>
              <a:solidFill>
                <a:srgbClr val="FFFF00"/>
              </a:solidFill>
              <a:effectLst>
                <a:outerShdw blurRad="38100" dist="25400" dir="5400000" algn="ctr" rotWithShape="0">
                  <a:srgbClr val="6E747A">
                    <a:alpha val="43000"/>
                  </a:srgbClr>
                </a:outerShdw>
              </a:effectLst>
            </a:endParaRPr>
          </a:p>
        </p:txBody>
      </p:sp>
      <p:pic>
        <p:nvPicPr>
          <p:cNvPr id="3074" name="Picture 2" descr="Two minutes clock symbol 2 minute icon Royalty Free Vector">
            <a:extLst>
              <a:ext uri="{FF2B5EF4-FFF2-40B4-BE49-F238E27FC236}">
                <a16:creationId xmlns:a16="http://schemas.microsoft.com/office/drawing/2014/main" id="{23B045CE-7DA6-4B5C-94E1-3152E3831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b="8088"/>
          <a:stretch/>
        </p:blipFill>
        <p:spPr bwMode="auto">
          <a:xfrm>
            <a:off x="4464869" y="1422295"/>
            <a:ext cx="3561104" cy="3644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3918D09-44ED-4216-80DD-107711BB49E4}"/>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656" y="1562811"/>
            <a:ext cx="3504727" cy="993828"/>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657" y="3026305"/>
            <a:ext cx="3504727" cy="1368152"/>
          </a:xfrm>
          <a:prstGeom prst="rect">
            <a:avLst/>
          </a:prstGeom>
          <a:noFill/>
          <a:ln>
            <a:noFill/>
          </a:ln>
        </p:spPr>
      </p:pic>
      <p:sp>
        <p:nvSpPr>
          <p:cNvPr id="6" name="TextBox 5">
            <a:extLst>
              <a:ext uri="{FF2B5EF4-FFF2-40B4-BE49-F238E27FC236}">
                <a16:creationId xmlns:a16="http://schemas.microsoft.com/office/drawing/2014/main" id="{543FB1C9-59A8-44D5-9554-324A58ACE8C1}"/>
              </a:ext>
            </a:extLst>
          </p:cNvPr>
          <p:cNvSpPr txBox="1"/>
          <p:nvPr/>
        </p:nvSpPr>
        <p:spPr>
          <a:xfrm>
            <a:off x="5284237" y="1304740"/>
            <a:ext cx="6520069" cy="1384995"/>
          </a:xfrm>
          <a:prstGeom prst="rect">
            <a:avLst/>
          </a:prstGeom>
          <a:noFill/>
        </p:spPr>
        <p:txBody>
          <a:bodyPr wrap="square" rtlCol="0">
            <a:spAutoFit/>
          </a:bodyPr>
          <a:lstStyle/>
          <a:p>
            <a:r>
              <a:rPr lang="en-US" sz="2800" b="1" dirty="0">
                <a:solidFill>
                  <a:schemeClr val="tx2">
                    <a:lumMod val="20000"/>
                    <a:lumOff val="80000"/>
                  </a:schemeClr>
                </a:solidFill>
              </a:rPr>
              <a:t>www.outreachuk.com </a:t>
            </a:r>
          </a:p>
          <a:p>
            <a:r>
              <a:rPr lang="en-US" sz="2800" b="1" dirty="0">
                <a:solidFill>
                  <a:schemeClr val="tx2">
                    <a:lumMod val="20000"/>
                    <a:lumOff val="80000"/>
                  </a:schemeClr>
                </a:solidFill>
              </a:rPr>
              <a:t>info@outreachuk.com</a:t>
            </a:r>
          </a:p>
          <a:p>
            <a:r>
              <a:rPr lang="en-US" sz="2800" b="1" dirty="0">
                <a:solidFill>
                  <a:schemeClr val="tx2">
                    <a:lumMod val="20000"/>
                    <a:lumOff val="80000"/>
                  </a:schemeClr>
                </a:solidFill>
              </a:rPr>
              <a:t>0300 123 1990</a:t>
            </a:r>
            <a:endParaRPr lang="en-US" sz="2800" b="1" dirty="0"/>
          </a:p>
        </p:txBody>
      </p:sp>
      <p:sp>
        <p:nvSpPr>
          <p:cNvPr id="2" name="TextBox 1">
            <a:extLst>
              <a:ext uri="{FF2B5EF4-FFF2-40B4-BE49-F238E27FC236}">
                <a16:creationId xmlns:a16="http://schemas.microsoft.com/office/drawing/2014/main" id="{5BBC0B4C-5C0C-4168-86EF-CD187BFCEA31}"/>
              </a:ext>
            </a:extLst>
          </p:cNvPr>
          <p:cNvSpPr txBox="1"/>
          <p:nvPr/>
        </p:nvSpPr>
        <p:spPr>
          <a:xfrm>
            <a:off x="243091" y="239086"/>
            <a:ext cx="8301183" cy="954107"/>
          </a:xfrm>
          <a:prstGeom prst="rect">
            <a:avLst/>
          </a:prstGeom>
          <a:noFill/>
        </p:spPr>
        <p:txBody>
          <a:bodyPr wrap="none" rtlCol="0">
            <a:spAutoFit/>
          </a:bodyPr>
          <a:lstStyle/>
          <a:p>
            <a:r>
              <a:rPr lang="en-US" sz="2800" dirty="0">
                <a:solidFill>
                  <a:srgbClr val="FFFF00"/>
                </a:solidFill>
                <a:latin typeface="Arial Black" panose="020B0A04020102020204" pitchFamily="34" charset="0"/>
              </a:rPr>
              <a:t>FOR MORE INFORMATION AND </a:t>
            </a:r>
          </a:p>
          <a:p>
            <a:r>
              <a:rPr lang="en-US" sz="2800" dirty="0">
                <a:solidFill>
                  <a:srgbClr val="FFFF00"/>
                </a:solidFill>
                <a:latin typeface="Arial Black" panose="020B0A04020102020204" pitchFamily="34" charset="0"/>
              </a:rPr>
              <a:t>GOSPEL LITERATURE PLEASE CONTACT</a:t>
            </a:r>
            <a:r>
              <a:rPr lang="en-US" dirty="0"/>
              <a:t>: </a:t>
            </a:r>
            <a:endParaRPr lang="en-GB" dirty="0"/>
          </a:p>
        </p:txBody>
      </p:sp>
      <p:pic>
        <p:nvPicPr>
          <p:cNvPr id="11" name="Picture 10">
            <a:extLst>
              <a:ext uri="{FF2B5EF4-FFF2-40B4-BE49-F238E27FC236}">
                <a16:creationId xmlns:a16="http://schemas.microsoft.com/office/drawing/2014/main" id="{09649E37-7B4A-4645-834A-30249FF6FF44}"/>
              </a:ext>
            </a:extLst>
          </p:cNvPr>
          <p:cNvPicPr>
            <a:picLocks noChangeAspect="1"/>
          </p:cNvPicPr>
          <p:nvPr/>
        </p:nvPicPr>
        <p:blipFill rotWithShape="1">
          <a:blip r:embed="rId5"/>
          <a:srcRect l="3913" t="11962" r="2609" b="10705"/>
          <a:stretch/>
        </p:blipFill>
        <p:spPr>
          <a:xfrm>
            <a:off x="1449658" y="4922049"/>
            <a:ext cx="3504727" cy="1368152"/>
          </a:xfrm>
          <a:prstGeom prst="rect">
            <a:avLst/>
          </a:prstGeom>
        </p:spPr>
      </p:pic>
      <p:sp>
        <p:nvSpPr>
          <p:cNvPr id="12" name="TextBox 11">
            <a:extLst>
              <a:ext uri="{FF2B5EF4-FFF2-40B4-BE49-F238E27FC236}">
                <a16:creationId xmlns:a16="http://schemas.microsoft.com/office/drawing/2014/main" id="{76976CF3-8623-47E3-948B-C886A2741DF9}"/>
              </a:ext>
            </a:extLst>
          </p:cNvPr>
          <p:cNvSpPr txBox="1"/>
          <p:nvPr/>
        </p:nvSpPr>
        <p:spPr>
          <a:xfrm>
            <a:off x="5284238" y="2997263"/>
            <a:ext cx="6520069" cy="1384995"/>
          </a:xfrm>
          <a:prstGeom prst="rect">
            <a:avLst/>
          </a:prstGeom>
          <a:noFill/>
        </p:spPr>
        <p:txBody>
          <a:bodyPr wrap="square" rtlCol="0">
            <a:spAutoFit/>
          </a:bodyPr>
          <a:lstStyle/>
          <a:p>
            <a:r>
              <a:rPr lang="en-US" sz="2800" b="1" dirty="0"/>
              <a:t>www.goodnews-paper.org.uk</a:t>
            </a:r>
          </a:p>
          <a:p>
            <a:r>
              <a:rPr lang="en-US" sz="2800" b="1" dirty="0"/>
              <a:t>goodnewseditor@ntlworld.com</a:t>
            </a:r>
            <a:endParaRPr lang="en-US" sz="3200" b="1" dirty="0"/>
          </a:p>
          <a:p>
            <a:r>
              <a:rPr lang="en-US" sz="2800" b="1" dirty="0">
                <a:solidFill>
                  <a:schemeClr val="tx2">
                    <a:lumMod val="20000"/>
                    <a:lumOff val="80000"/>
                  </a:schemeClr>
                </a:solidFill>
              </a:rPr>
              <a:t>0115 9233324</a:t>
            </a:r>
            <a:endParaRPr lang="en-US" sz="2800" b="1" dirty="0"/>
          </a:p>
        </p:txBody>
      </p:sp>
      <p:sp>
        <p:nvSpPr>
          <p:cNvPr id="5" name="TextBox 4">
            <a:extLst>
              <a:ext uri="{FF2B5EF4-FFF2-40B4-BE49-F238E27FC236}">
                <a16:creationId xmlns:a16="http://schemas.microsoft.com/office/drawing/2014/main" id="{4C187854-60AA-475D-AFBB-DF5BD2EFE053}"/>
              </a:ext>
            </a:extLst>
          </p:cNvPr>
          <p:cNvSpPr txBox="1"/>
          <p:nvPr/>
        </p:nvSpPr>
        <p:spPr>
          <a:xfrm>
            <a:off x="5473148" y="4860762"/>
            <a:ext cx="3102131" cy="1384995"/>
          </a:xfrm>
          <a:prstGeom prst="rect">
            <a:avLst/>
          </a:prstGeom>
          <a:noFill/>
        </p:spPr>
        <p:txBody>
          <a:bodyPr wrap="none" rtlCol="0">
            <a:spAutoFit/>
          </a:bodyPr>
          <a:lstStyle/>
          <a:p>
            <a:r>
              <a:rPr lang="en-GB" sz="2800" b="1" dirty="0"/>
              <a:t>www.ptluk.org</a:t>
            </a:r>
          </a:p>
          <a:p>
            <a:r>
              <a:rPr lang="en-GB" sz="2800" b="1" dirty="0"/>
              <a:t>admin@ptluk.org</a:t>
            </a:r>
          </a:p>
          <a:p>
            <a:r>
              <a:rPr lang="en-GB" sz="2800" b="1" dirty="0"/>
              <a:t>01903 705362</a:t>
            </a:r>
          </a:p>
        </p:txBody>
      </p:sp>
      <p:pic>
        <p:nvPicPr>
          <p:cNvPr id="9" name="Picture 8">
            <a:extLst>
              <a:ext uri="{FF2B5EF4-FFF2-40B4-BE49-F238E27FC236}">
                <a16:creationId xmlns:a16="http://schemas.microsoft.com/office/drawing/2014/main" id="{B1291233-20B4-4540-B67B-68B68EBD55DC}"/>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151389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762" y="978923"/>
            <a:ext cx="5436467" cy="1633330"/>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957" y="3788584"/>
            <a:ext cx="3682117" cy="1633330"/>
          </a:xfrm>
          <a:prstGeom prst="rect">
            <a:avLst/>
          </a:prstGeom>
          <a:noFill/>
          <a:ln>
            <a:noFill/>
          </a:ln>
        </p:spPr>
      </p:pic>
      <p:pic>
        <p:nvPicPr>
          <p:cNvPr id="10" name="Picture 9">
            <a:extLst>
              <a:ext uri="{FF2B5EF4-FFF2-40B4-BE49-F238E27FC236}">
                <a16:creationId xmlns:a16="http://schemas.microsoft.com/office/drawing/2014/main" id="{A9A404A8-3A82-4046-91C9-7B2F85EC29B0}"/>
              </a:ext>
            </a:extLst>
          </p:cNvPr>
          <p:cNvPicPr>
            <a:picLocks noChangeAspect="1"/>
          </p:cNvPicPr>
          <p:nvPr/>
        </p:nvPicPr>
        <p:blipFill rotWithShape="1">
          <a:blip r:embed="rId5"/>
          <a:srcRect l="3913" t="11962" r="2609" b="10705"/>
          <a:stretch/>
        </p:blipFill>
        <p:spPr>
          <a:xfrm>
            <a:off x="6663424" y="3788584"/>
            <a:ext cx="3801602" cy="1633573"/>
          </a:xfrm>
          <a:prstGeom prst="rect">
            <a:avLst/>
          </a:prstGeom>
        </p:spPr>
      </p:pic>
      <p:sp>
        <p:nvSpPr>
          <p:cNvPr id="2" name="TextBox 1">
            <a:extLst>
              <a:ext uri="{FF2B5EF4-FFF2-40B4-BE49-F238E27FC236}">
                <a16:creationId xmlns:a16="http://schemas.microsoft.com/office/drawing/2014/main" id="{113979DC-BF66-4208-953E-56CB2AFC7CD3}"/>
              </a:ext>
            </a:extLst>
          </p:cNvPr>
          <p:cNvSpPr txBox="1"/>
          <p:nvPr/>
        </p:nvSpPr>
        <p:spPr>
          <a:xfrm>
            <a:off x="3847015" y="2809438"/>
            <a:ext cx="4497963" cy="584775"/>
          </a:xfrm>
          <a:prstGeom prst="rect">
            <a:avLst/>
          </a:prstGeom>
          <a:noFill/>
        </p:spPr>
        <p:txBody>
          <a:bodyPr wrap="none" rtlCol="0">
            <a:spAutoFit/>
          </a:bodyPr>
          <a:lstStyle/>
          <a:p>
            <a:r>
              <a:rPr lang="en-US" sz="3200" b="1" dirty="0">
                <a:solidFill>
                  <a:srgbClr val="FFFF00"/>
                </a:solidFill>
                <a:latin typeface="Arial Black" panose="020B0A04020102020204" pitchFamily="34" charset="0"/>
              </a:rPr>
              <a:t>In Partnership with</a:t>
            </a:r>
            <a:endParaRPr lang="en-GB" sz="3200" b="1" dirty="0">
              <a:solidFill>
                <a:srgbClr val="FFFF00"/>
              </a:solidFill>
              <a:latin typeface="Arial Black" panose="020B0A04020102020204" pitchFamily="34" charset="0"/>
            </a:endParaRPr>
          </a:p>
        </p:txBody>
      </p:sp>
      <p:pic>
        <p:nvPicPr>
          <p:cNvPr id="8" name="Picture 7">
            <a:extLst>
              <a:ext uri="{FF2B5EF4-FFF2-40B4-BE49-F238E27FC236}">
                <a16:creationId xmlns:a16="http://schemas.microsoft.com/office/drawing/2014/main" id="{6B683FCD-E007-430E-B67F-9E5BE4842B94}"/>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317159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 for More Jesus Mark 1:14-15 – M. Lane Harrison">
            <a:extLst>
              <a:ext uri="{FF2B5EF4-FFF2-40B4-BE49-F238E27FC236}">
                <a16:creationId xmlns:a16="http://schemas.microsoft.com/office/drawing/2014/main" id="{08C5615B-EBF7-4663-986C-BFA649D3C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EB5FBB-6D1F-485B-AD6D-05F7C57087D4}"/>
              </a:ext>
            </a:extLst>
          </p:cNvPr>
          <p:cNvSpPr txBox="1"/>
          <p:nvPr/>
        </p:nvSpPr>
        <p:spPr>
          <a:xfrm>
            <a:off x="-167711" y="612844"/>
            <a:ext cx="7947368" cy="5632311"/>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MARK 1 v 14 – 15:</a:t>
            </a:r>
          </a:p>
          <a:p>
            <a:pPr algn="ctr"/>
            <a:r>
              <a:rPr lang="en-US" sz="4000" b="1" i="0" baseline="30000" dirty="0">
                <a:effectLst/>
                <a:latin typeface="Arial" panose="020B0604020202020204" pitchFamily="34" charset="0"/>
                <a:cs typeface="Arial" panose="020B0604020202020204" pitchFamily="34" charset="0"/>
              </a:rPr>
              <a:t>14 </a:t>
            </a:r>
            <a:r>
              <a:rPr lang="en-US" sz="4000" b="1" i="0" dirty="0">
                <a:effectLst/>
                <a:latin typeface="Arial" panose="020B0604020202020204" pitchFamily="34" charset="0"/>
                <a:cs typeface="Arial" panose="020B0604020202020204" pitchFamily="34" charset="0"/>
              </a:rPr>
              <a:t>After John was put in prison,</a:t>
            </a:r>
          </a:p>
          <a:p>
            <a:pPr algn="ctr"/>
            <a:r>
              <a:rPr lang="en-US" sz="4000" b="1" i="0" dirty="0">
                <a:effectLst/>
                <a:latin typeface="Arial" panose="020B0604020202020204" pitchFamily="34" charset="0"/>
                <a:cs typeface="Arial" panose="020B0604020202020204" pitchFamily="34" charset="0"/>
              </a:rPr>
              <a:t> Jesus went into Galilee,</a:t>
            </a:r>
          </a:p>
          <a:p>
            <a:pPr algn="ctr"/>
            <a:r>
              <a:rPr lang="en-US" sz="4000" b="1" i="0" dirty="0">
                <a:effectLst/>
                <a:latin typeface="Arial" panose="020B0604020202020204" pitchFamily="34" charset="0"/>
                <a:cs typeface="Arial" panose="020B0604020202020204" pitchFamily="34" charset="0"/>
              </a:rPr>
              <a:t> proclaiming the good news of God. </a:t>
            </a:r>
            <a:r>
              <a:rPr lang="en-US" sz="4000" b="1" i="0" baseline="30000" dirty="0">
                <a:effectLst/>
                <a:latin typeface="Arial" panose="020B0604020202020204" pitchFamily="34" charset="0"/>
                <a:cs typeface="Arial" panose="020B0604020202020204" pitchFamily="34" charset="0"/>
              </a:rPr>
              <a:t>15 </a:t>
            </a:r>
            <a:r>
              <a:rPr lang="en-US" sz="4000" b="1" i="0" dirty="0">
                <a:effectLst/>
                <a:latin typeface="Arial" panose="020B0604020202020204" pitchFamily="34" charset="0"/>
                <a:cs typeface="Arial" panose="020B0604020202020204" pitchFamily="34" charset="0"/>
              </a:rPr>
              <a:t>“The time has come,” </a:t>
            </a:r>
          </a:p>
          <a:p>
            <a:pPr algn="ctr"/>
            <a:r>
              <a:rPr lang="en-US" sz="4000" b="1" i="0" dirty="0">
                <a:effectLst/>
                <a:latin typeface="Arial" panose="020B0604020202020204" pitchFamily="34" charset="0"/>
                <a:cs typeface="Arial" panose="020B0604020202020204" pitchFamily="34" charset="0"/>
              </a:rPr>
              <a:t>he said.</a:t>
            </a:r>
          </a:p>
          <a:p>
            <a:pPr algn="ctr"/>
            <a:r>
              <a:rPr lang="en-US" sz="4000" b="1" i="0" dirty="0">
                <a:effectLst/>
                <a:latin typeface="Arial" panose="020B0604020202020204" pitchFamily="34" charset="0"/>
                <a:cs typeface="Arial" panose="020B0604020202020204" pitchFamily="34" charset="0"/>
              </a:rPr>
              <a:t> “The kingdom of God has come near. Repent and believe the good news</a:t>
            </a:r>
            <a:r>
              <a:rPr lang="en-US" sz="4000" b="1" i="0" dirty="0">
                <a:effectLst/>
                <a:latin typeface="system-ui"/>
              </a:rPr>
              <a:t>!”</a:t>
            </a:r>
            <a:endParaRPr lang="en-GB" sz="4000" b="1" dirty="0"/>
          </a:p>
        </p:txBody>
      </p:sp>
      <p:pic>
        <p:nvPicPr>
          <p:cNvPr id="3" name="Picture 2">
            <a:extLst>
              <a:ext uri="{FF2B5EF4-FFF2-40B4-BE49-F238E27FC236}">
                <a16:creationId xmlns:a16="http://schemas.microsoft.com/office/drawing/2014/main" id="{24A7A899-901D-4C13-9603-DA4454AAF5E8}"/>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888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Calls Disciples to Be 'Fishers of Men' | Life of Jesus">
            <a:extLst>
              <a:ext uri="{FF2B5EF4-FFF2-40B4-BE49-F238E27FC236}">
                <a16:creationId xmlns:a16="http://schemas.microsoft.com/office/drawing/2014/main" id="{9ABF4D76-3E1B-4CD2-A4EC-C78EBC5F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67" y="101042"/>
            <a:ext cx="6065885" cy="3330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52170-606B-49CC-9E99-46547E93BFE3}"/>
              </a:ext>
            </a:extLst>
          </p:cNvPr>
          <p:cNvSpPr txBox="1"/>
          <p:nvPr/>
        </p:nvSpPr>
        <p:spPr>
          <a:xfrm>
            <a:off x="1119507" y="3429000"/>
            <a:ext cx="9672320" cy="2246769"/>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Mark 1 v 17 – 18:</a:t>
            </a:r>
          </a:p>
          <a:p>
            <a:r>
              <a:rPr lang="en-GB" sz="3200" b="1" dirty="0">
                <a:latin typeface="Arial" panose="020B0604020202020204" pitchFamily="34" charset="0"/>
                <a:cs typeface="Arial" panose="020B0604020202020204" pitchFamily="34" charset="0"/>
              </a:rPr>
              <a:t>‘Come follow me’, Jesus said, ‘and I will make you fishers of men. At once they left their nets and followed him</a:t>
            </a:r>
            <a:r>
              <a:rPr lang="en-GB" sz="3600"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A5B12F24-7963-4E1A-B238-9D105C5D807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606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3FB62-420B-477C-9488-7CDD962E4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253058"/>
            <a:ext cx="8784976" cy="630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AAC26DD-5F99-4338-B90F-5E5761CF8624}"/>
              </a:ext>
            </a:extLst>
          </p:cNvPr>
          <p:cNvSpPr txBox="1"/>
          <p:nvPr/>
        </p:nvSpPr>
        <p:spPr>
          <a:xfrm>
            <a:off x="5234474" y="447470"/>
            <a:ext cx="5955103" cy="1815882"/>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John 21 v 6:</a:t>
            </a:r>
          </a:p>
          <a:p>
            <a:r>
              <a:rPr lang="en-GB" sz="2800" dirty="0">
                <a:solidFill>
                  <a:schemeClr val="bg1"/>
                </a:solidFill>
                <a:latin typeface="Arial" panose="020B0604020202020204" pitchFamily="34" charset="0"/>
                <a:cs typeface="Arial" panose="020B0604020202020204" pitchFamily="34" charset="0"/>
              </a:rPr>
              <a:t>‘Cast your net on the </a:t>
            </a:r>
          </a:p>
          <a:p>
            <a:r>
              <a:rPr lang="en-GB" sz="2800" dirty="0">
                <a:solidFill>
                  <a:schemeClr val="bg1"/>
                </a:solidFill>
                <a:latin typeface="Arial" panose="020B0604020202020204" pitchFamily="34" charset="0"/>
                <a:cs typeface="Arial" panose="020B0604020202020204" pitchFamily="34" charset="0"/>
              </a:rPr>
              <a:t>other side of the boat</a:t>
            </a:r>
          </a:p>
          <a:p>
            <a:r>
              <a:rPr lang="en-GB" sz="2800" dirty="0">
                <a:solidFill>
                  <a:schemeClr val="bg1"/>
                </a:solidFill>
                <a:latin typeface="Arial" panose="020B0604020202020204" pitchFamily="34" charset="0"/>
                <a:cs typeface="Arial" panose="020B0604020202020204" pitchFamily="34" charset="0"/>
              </a:rPr>
              <a:t>and you will find fish’</a:t>
            </a:r>
          </a:p>
        </p:txBody>
      </p:sp>
      <p:pic>
        <p:nvPicPr>
          <p:cNvPr id="5" name="Picture 4">
            <a:extLst>
              <a:ext uri="{FF2B5EF4-FFF2-40B4-BE49-F238E27FC236}">
                <a16:creationId xmlns:a16="http://schemas.microsoft.com/office/drawing/2014/main" id="{96402999-9346-47F4-8450-35CC4384B2B5}"/>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1949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BF4AE0-3DAF-41F2-9A9D-5AC9F65A6534}"/>
              </a:ext>
            </a:extLst>
          </p:cNvPr>
          <p:cNvSpPr/>
          <p:nvPr/>
        </p:nvSpPr>
        <p:spPr>
          <a:xfrm>
            <a:off x="853795" y="508000"/>
            <a:ext cx="10484409" cy="1323439"/>
          </a:xfrm>
          <a:prstGeom prst="rect">
            <a:avLst/>
          </a:prstGeom>
          <a:noFill/>
        </p:spPr>
        <p:txBody>
          <a:bodyPr wrap="none" lIns="91440" tIns="45720" rIns="91440" bIns="45720">
            <a:spAutoFit/>
          </a:bodyPr>
          <a:lstStyle/>
          <a:p>
            <a:pPr algn="ctr"/>
            <a:r>
              <a:rPr lang="en-US" sz="8000" b="1" dirty="0">
                <a:ln w="0"/>
                <a:solidFill>
                  <a:srgbClr val="FFFF00"/>
                </a:solidFill>
                <a:effectLst>
                  <a:outerShdw blurRad="38100" dist="25400" dir="5400000" algn="ctr" rotWithShape="0">
                    <a:srgbClr val="6E747A">
                      <a:alpha val="43000"/>
                    </a:srgbClr>
                  </a:outerShdw>
                </a:effectLst>
                <a:latin typeface="Arial Black" panose="020B0A04020102020204" pitchFamily="34" charset="0"/>
              </a:rPr>
              <a:t>Sharing your story</a:t>
            </a:r>
          </a:p>
        </p:txBody>
      </p:sp>
      <p:pic>
        <p:nvPicPr>
          <p:cNvPr id="7" name="Picture 6">
            <a:extLst>
              <a:ext uri="{FF2B5EF4-FFF2-40B4-BE49-F238E27FC236}">
                <a16:creationId xmlns:a16="http://schemas.microsoft.com/office/drawing/2014/main" id="{A49DFAD9-F214-4D05-9C00-285F0FDE22A1}"/>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4" name="Picture 3">
            <a:extLst>
              <a:ext uri="{FF2B5EF4-FFF2-40B4-BE49-F238E27FC236}">
                <a16:creationId xmlns:a16="http://schemas.microsoft.com/office/drawing/2014/main" id="{048ECE3E-852A-4D65-8331-09A1B0D80DA4}"/>
              </a:ext>
            </a:extLst>
          </p:cNvPr>
          <p:cNvPicPr>
            <a:picLocks noChangeAspect="1"/>
          </p:cNvPicPr>
          <p:nvPr/>
        </p:nvPicPr>
        <p:blipFill>
          <a:blip r:embed="rId4"/>
          <a:stretch>
            <a:fillRect/>
          </a:stretch>
        </p:blipFill>
        <p:spPr>
          <a:xfrm>
            <a:off x="3099377" y="2141702"/>
            <a:ext cx="5993244" cy="3995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6288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48A691-1F28-4C6A-B569-6E48D1D16295}"/>
              </a:ext>
            </a:extLst>
          </p:cNvPr>
          <p:cNvPicPr>
            <a:picLocks noChangeAspect="1"/>
          </p:cNvPicPr>
          <p:nvPr/>
        </p:nvPicPr>
        <p:blipFill rotWithShape="1">
          <a:blip r:embed="rId3"/>
          <a:srcRect l="53832" t="42722" r="28904" b="39173"/>
          <a:stretch/>
        </p:blipFill>
        <p:spPr>
          <a:xfrm>
            <a:off x="10636948" y="5882314"/>
            <a:ext cx="1483464" cy="874644"/>
          </a:xfrm>
          <a:prstGeom prst="rect">
            <a:avLst/>
          </a:prstGeom>
        </p:spPr>
      </p:pic>
      <p:sp>
        <p:nvSpPr>
          <p:cNvPr id="2" name="TextBox 1">
            <a:extLst>
              <a:ext uri="{FF2B5EF4-FFF2-40B4-BE49-F238E27FC236}">
                <a16:creationId xmlns:a16="http://schemas.microsoft.com/office/drawing/2014/main" id="{F4C5A77C-5D9F-4F5B-BDF0-167BF908F491}"/>
              </a:ext>
            </a:extLst>
          </p:cNvPr>
          <p:cNvSpPr txBox="1"/>
          <p:nvPr/>
        </p:nvSpPr>
        <p:spPr>
          <a:xfrm>
            <a:off x="5674443" y="1120676"/>
            <a:ext cx="4589718" cy="2308324"/>
          </a:xfrm>
          <a:prstGeom prst="rect">
            <a:avLst/>
          </a:prstGeom>
          <a:noFill/>
        </p:spPr>
        <p:txBody>
          <a:bodyPr wrap="none" rtlCol="0">
            <a:spAutoFit/>
          </a:bodyPr>
          <a:lstStyle/>
          <a:p>
            <a:r>
              <a:rPr lang="en-GB" sz="4800" b="1" dirty="0">
                <a:solidFill>
                  <a:srgbClr val="FF0000"/>
                </a:solidFill>
                <a:latin typeface="Arial" panose="020B0604020202020204" pitchFamily="34" charset="0"/>
                <a:cs typeface="Arial" panose="020B0604020202020204" pitchFamily="34" charset="0"/>
              </a:rPr>
              <a:t>Mark 5 v 1 – 20</a:t>
            </a:r>
          </a:p>
          <a:p>
            <a:pPr algn="ctr"/>
            <a:r>
              <a:rPr lang="en-GB" sz="4800" b="1" dirty="0">
                <a:solidFill>
                  <a:srgbClr val="FF0000"/>
                </a:solidFill>
                <a:latin typeface="Arial" panose="020B0604020202020204" pitchFamily="34" charset="0"/>
                <a:cs typeface="Arial" panose="020B0604020202020204" pitchFamily="34" charset="0"/>
              </a:rPr>
              <a:t>KEY VERSES:</a:t>
            </a:r>
          </a:p>
          <a:p>
            <a:pPr algn="ctr"/>
            <a:r>
              <a:rPr lang="en-GB" sz="4800" b="1" dirty="0">
                <a:solidFill>
                  <a:srgbClr val="FF0000"/>
                </a:solidFill>
                <a:latin typeface="Arial" panose="020B0604020202020204" pitchFamily="34" charset="0"/>
                <a:cs typeface="Arial" panose="020B0604020202020204" pitchFamily="34" charset="0"/>
              </a:rPr>
              <a:t>18 - 20</a:t>
            </a:r>
          </a:p>
        </p:txBody>
      </p:sp>
      <p:sp>
        <p:nvSpPr>
          <p:cNvPr id="6" name="TextBox 5">
            <a:extLst>
              <a:ext uri="{FF2B5EF4-FFF2-40B4-BE49-F238E27FC236}">
                <a16:creationId xmlns:a16="http://schemas.microsoft.com/office/drawing/2014/main" id="{82B5D357-06AD-45D8-A7E9-44055D006A3C}"/>
              </a:ext>
            </a:extLst>
          </p:cNvPr>
          <p:cNvSpPr txBox="1"/>
          <p:nvPr/>
        </p:nvSpPr>
        <p:spPr>
          <a:xfrm>
            <a:off x="205514" y="-17267"/>
            <a:ext cx="10175965" cy="1015663"/>
          </a:xfrm>
          <a:prstGeom prst="rect">
            <a:avLst/>
          </a:prstGeom>
          <a:noFill/>
        </p:spPr>
        <p:txBody>
          <a:bodyPr wrap="square" rtlCol="0">
            <a:spAutoFit/>
          </a:bodyPr>
          <a:lstStyle/>
          <a:p>
            <a:r>
              <a:rPr lang="en-GB" sz="6000" b="1" dirty="0">
                <a:solidFill>
                  <a:srgbClr val="FFFF00"/>
                </a:solidFill>
                <a:latin typeface="Arial" panose="020B0604020202020204" pitchFamily="34" charset="0"/>
                <a:cs typeface="Arial" panose="020B0604020202020204" pitchFamily="34" charset="0"/>
              </a:rPr>
              <a:t>Examples from the Bible …</a:t>
            </a:r>
          </a:p>
        </p:txBody>
      </p:sp>
      <p:pic>
        <p:nvPicPr>
          <p:cNvPr id="1028" name="Picture 4">
            <a:extLst>
              <a:ext uri="{FF2B5EF4-FFF2-40B4-BE49-F238E27FC236}">
                <a16:creationId xmlns:a16="http://schemas.microsoft.com/office/drawing/2014/main" id="{4D7CD40E-49DE-4DFF-9EFC-7ECA9AD15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37" y="998396"/>
            <a:ext cx="4051397" cy="2693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6E8FBD-E3B1-4198-904D-1F2561DDBBE7}"/>
              </a:ext>
            </a:extLst>
          </p:cNvPr>
          <p:cNvSpPr txBox="1"/>
          <p:nvPr/>
        </p:nvSpPr>
        <p:spPr>
          <a:xfrm>
            <a:off x="813319" y="3814126"/>
            <a:ext cx="10565361" cy="2677656"/>
          </a:xfrm>
          <a:prstGeom prst="rect">
            <a:avLst/>
          </a:prstGeom>
          <a:noFill/>
        </p:spPr>
        <p:txBody>
          <a:bodyPr wrap="square">
            <a:spAutoFit/>
          </a:bodyPr>
          <a:lstStyle/>
          <a:p>
            <a:pPr algn="ctr"/>
            <a:r>
              <a:rPr lang="en-US" sz="2800" b="1" i="0" baseline="30000" dirty="0">
                <a:solidFill>
                  <a:srgbClr val="000000"/>
                </a:solidFill>
                <a:effectLst/>
                <a:latin typeface="system-ui"/>
              </a:rPr>
              <a:t>18 </a:t>
            </a:r>
            <a:r>
              <a:rPr lang="en-US" sz="2800" b="0" i="0" dirty="0">
                <a:solidFill>
                  <a:srgbClr val="000000"/>
                </a:solidFill>
                <a:effectLst/>
                <a:latin typeface="system-ui"/>
              </a:rPr>
              <a:t>As Jesus was getting into the boat, the man who had been demon-possessed begged to go with him. </a:t>
            </a:r>
            <a:r>
              <a:rPr lang="en-US" sz="2800" b="1" i="0" baseline="30000" dirty="0">
                <a:solidFill>
                  <a:srgbClr val="000000"/>
                </a:solidFill>
                <a:effectLst/>
                <a:latin typeface="system-ui"/>
              </a:rPr>
              <a:t>19 </a:t>
            </a:r>
            <a:r>
              <a:rPr lang="en-US" sz="2800" b="0" i="0" dirty="0">
                <a:solidFill>
                  <a:srgbClr val="000000"/>
                </a:solidFill>
                <a:effectLst/>
                <a:latin typeface="system-ui"/>
              </a:rPr>
              <a:t>Jesus did not let him, but said, “Go home to your own people and tell them how much the Lord has done for you, and how he has had mercy on you.” </a:t>
            </a:r>
            <a:r>
              <a:rPr lang="en-US" sz="2800" b="1" i="0" baseline="30000" dirty="0">
                <a:solidFill>
                  <a:srgbClr val="000000"/>
                </a:solidFill>
                <a:effectLst/>
                <a:latin typeface="system-ui"/>
              </a:rPr>
              <a:t>20 </a:t>
            </a:r>
            <a:r>
              <a:rPr lang="en-US" sz="2800" b="0" i="0" dirty="0">
                <a:solidFill>
                  <a:srgbClr val="000000"/>
                </a:solidFill>
                <a:effectLst/>
                <a:latin typeface="system-ui"/>
              </a:rPr>
              <a:t>So the man went away and began to tell in the Decapolis</a:t>
            </a:r>
            <a:r>
              <a:rPr lang="en-US" sz="2800" baseline="30000" dirty="0">
                <a:solidFill>
                  <a:srgbClr val="000000"/>
                </a:solidFill>
                <a:latin typeface="system-ui"/>
              </a:rPr>
              <a:t> </a:t>
            </a:r>
            <a:r>
              <a:rPr lang="en-US" sz="2800" b="0" i="0" dirty="0">
                <a:solidFill>
                  <a:srgbClr val="000000"/>
                </a:solidFill>
                <a:effectLst/>
                <a:latin typeface="system-ui"/>
              </a:rPr>
              <a:t>how much Jesus had done for him. And all the people were amazed.</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7BA033-D462-42B4-B20A-3062F894461B}"/>
              </a:ext>
            </a:extLst>
          </p:cNvPr>
          <p:cNvSpPr/>
          <p:nvPr/>
        </p:nvSpPr>
        <p:spPr>
          <a:xfrm>
            <a:off x="5854888" y="1129122"/>
            <a:ext cx="5088251" cy="2308324"/>
          </a:xfrm>
          <a:prstGeom prst="rect">
            <a:avLst/>
          </a:prstGeom>
        </p:spPr>
        <p:txBody>
          <a:bodyPr wrap="none">
            <a:spAutoFit/>
          </a:bodyPr>
          <a:lstStyle/>
          <a:p>
            <a:pPr algn="ctr"/>
            <a:r>
              <a:rPr lang="en-GB" sz="4800" b="1" dirty="0">
                <a:solidFill>
                  <a:srgbClr val="FF0000"/>
                </a:solidFill>
                <a:latin typeface="Arial" panose="020B0604020202020204" pitchFamily="34" charset="0"/>
                <a:cs typeface="Arial" panose="020B0604020202020204" pitchFamily="34" charset="0"/>
              </a:rPr>
              <a:t>John 4 v 39 – 42.</a:t>
            </a:r>
          </a:p>
          <a:p>
            <a:pPr algn="ctr"/>
            <a:r>
              <a:rPr lang="en-GB" sz="4800" b="1" dirty="0">
                <a:solidFill>
                  <a:srgbClr val="FF0000"/>
                </a:solidFill>
                <a:latin typeface="Arial" panose="020B0604020202020204" pitchFamily="34" charset="0"/>
                <a:cs typeface="Arial" panose="020B0604020202020204" pitchFamily="34" charset="0"/>
              </a:rPr>
              <a:t>KEY VERSES:</a:t>
            </a:r>
          </a:p>
          <a:p>
            <a:pPr algn="ctr"/>
            <a:r>
              <a:rPr lang="en-GB" sz="4800" b="1" dirty="0">
                <a:solidFill>
                  <a:srgbClr val="FF0000"/>
                </a:solidFill>
                <a:latin typeface="Arial" panose="020B0604020202020204" pitchFamily="34" charset="0"/>
                <a:cs typeface="Arial" panose="020B0604020202020204" pitchFamily="34" charset="0"/>
              </a:rPr>
              <a:t>28 – 30 &amp; 39</a:t>
            </a:r>
          </a:p>
        </p:txBody>
      </p:sp>
      <p:sp>
        <p:nvSpPr>
          <p:cNvPr id="6" name="TextBox 5">
            <a:extLst>
              <a:ext uri="{FF2B5EF4-FFF2-40B4-BE49-F238E27FC236}">
                <a16:creationId xmlns:a16="http://schemas.microsoft.com/office/drawing/2014/main" id="{AEDE699C-31FD-4AC0-B3BC-3EF36FECB689}"/>
              </a:ext>
            </a:extLst>
          </p:cNvPr>
          <p:cNvSpPr txBox="1"/>
          <p:nvPr/>
        </p:nvSpPr>
        <p:spPr>
          <a:xfrm>
            <a:off x="120519" y="0"/>
            <a:ext cx="10522227" cy="1015663"/>
          </a:xfrm>
          <a:prstGeom prst="rect">
            <a:avLst/>
          </a:prstGeom>
          <a:noFill/>
        </p:spPr>
        <p:txBody>
          <a:bodyPr wrap="square">
            <a:spAutoFit/>
          </a:bodyPr>
          <a:lstStyle/>
          <a:p>
            <a:r>
              <a:rPr lang="en-GB" sz="6000" b="1" dirty="0">
                <a:solidFill>
                  <a:srgbClr val="FFFF00"/>
                </a:solidFill>
                <a:latin typeface="Arial" panose="020B0604020202020204" pitchFamily="34" charset="0"/>
                <a:cs typeface="Arial" panose="020B0604020202020204" pitchFamily="34" charset="0"/>
              </a:rPr>
              <a:t>Examples from the Bible …</a:t>
            </a:r>
          </a:p>
        </p:txBody>
      </p:sp>
      <p:pic>
        <p:nvPicPr>
          <p:cNvPr id="8" name="Picture 4">
            <a:extLst>
              <a:ext uri="{FF2B5EF4-FFF2-40B4-BE49-F238E27FC236}">
                <a16:creationId xmlns:a16="http://schemas.microsoft.com/office/drawing/2014/main" id="{28F765C9-305D-4ACF-862B-EFEAEBC7A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219" y="1031131"/>
            <a:ext cx="3766895" cy="2504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BEA5005-F951-46B2-9FD5-021120B14ED9}"/>
              </a:ext>
            </a:extLst>
          </p:cNvPr>
          <p:cNvSpPr txBox="1"/>
          <p:nvPr/>
        </p:nvSpPr>
        <p:spPr>
          <a:xfrm>
            <a:off x="262673" y="3720857"/>
            <a:ext cx="6231986" cy="2677656"/>
          </a:xfrm>
          <a:prstGeom prst="rect">
            <a:avLst/>
          </a:prstGeom>
          <a:noFill/>
        </p:spPr>
        <p:txBody>
          <a:bodyPr wrap="square">
            <a:spAutoFit/>
          </a:bodyPr>
          <a:lstStyle/>
          <a:p>
            <a:r>
              <a:rPr lang="en-US" sz="2800" b="1" i="0" baseline="30000" dirty="0">
                <a:solidFill>
                  <a:srgbClr val="FF0000"/>
                </a:solidFill>
                <a:effectLst/>
                <a:latin typeface="system-ui"/>
              </a:rPr>
              <a:t>28</a:t>
            </a:r>
            <a:r>
              <a:rPr lang="en-US" sz="2800" b="1" i="0" baseline="30000" dirty="0">
                <a:solidFill>
                  <a:srgbClr val="000000"/>
                </a:solidFill>
                <a:effectLst/>
                <a:latin typeface="system-ui"/>
              </a:rPr>
              <a:t> </a:t>
            </a:r>
            <a:r>
              <a:rPr lang="en-US" sz="2800" b="0" i="0" dirty="0">
                <a:solidFill>
                  <a:srgbClr val="000000"/>
                </a:solidFill>
                <a:effectLst/>
                <a:latin typeface="system-ui"/>
              </a:rPr>
              <a:t>Then, leaving her water jar, the woman went back to the town and said to the people, </a:t>
            </a:r>
            <a:r>
              <a:rPr lang="en-US" sz="2800" b="1" i="0" baseline="30000" dirty="0">
                <a:solidFill>
                  <a:srgbClr val="FF0000"/>
                </a:solidFill>
                <a:effectLst/>
                <a:latin typeface="system-ui"/>
              </a:rPr>
              <a:t>29</a:t>
            </a:r>
            <a:r>
              <a:rPr lang="en-US" sz="2800" b="1" i="0" baseline="30000" dirty="0">
                <a:solidFill>
                  <a:srgbClr val="000000"/>
                </a:solidFill>
                <a:effectLst/>
                <a:latin typeface="system-ui"/>
              </a:rPr>
              <a:t> </a:t>
            </a:r>
            <a:r>
              <a:rPr lang="en-US" sz="2800" b="0" i="0" dirty="0">
                <a:solidFill>
                  <a:srgbClr val="000000"/>
                </a:solidFill>
                <a:effectLst/>
                <a:latin typeface="system-ui"/>
              </a:rPr>
              <a:t>“Come, see a man who told me everything I ever did. Could this be the Messiah?” </a:t>
            </a:r>
            <a:r>
              <a:rPr lang="en-US" sz="2800" b="1" i="0" baseline="30000" dirty="0">
                <a:solidFill>
                  <a:srgbClr val="FF0000"/>
                </a:solidFill>
                <a:effectLst/>
                <a:latin typeface="system-ui"/>
              </a:rPr>
              <a:t>30</a:t>
            </a:r>
            <a:r>
              <a:rPr lang="en-US" sz="2800" b="1" i="0" baseline="30000" dirty="0">
                <a:solidFill>
                  <a:srgbClr val="000000"/>
                </a:solidFill>
                <a:effectLst/>
                <a:latin typeface="system-ui"/>
              </a:rPr>
              <a:t> </a:t>
            </a:r>
            <a:r>
              <a:rPr lang="en-US" sz="2800" b="0" i="0" dirty="0">
                <a:solidFill>
                  <a:srgbClr val="000000"/>
                </a:solidFill>
                <a:effectLst/>
                <a:latin typeface="system-ui"/>
              </a:rPr>
              <a:t>They came out of the town and made their way toward him.</a:t>
            </a:r>
            <a:endParaRPr lang="en-GB" sz="2800" dirty="0"/>
          </a:p>
        </p:txBody>
      </p:sp>
      <p:sp>
        <p:nvSpPr>
          <p:cNvPr id="12" name="TextBox 11">
            <a:extLst>
              <a:ext uri="{FF2B5EF4-FFF2-40B4-BE49-F238E27FC236}">
                <a16:creationId xmlns:a16="http://schemas.microsoft.com/office/drawing/2014/main" id="{0EE7ADE8-82D3-4327-9A7E-1DB7D8254787}"/>
              </a:ext>
            </a:extLst>
          </p:cNvPr>
          <p:cNvSpPr txBox="1"/>
          <p:nvPr/>
        </p:nvSpPr>
        <p:spPr>
          <a:xfrm>
            <a:off x="6096000" y="3751939"/>
            <a:ext cx="6231986" cy="1815882"/>
          </a:xfrm>
          <a:prstGeom prst="rect">
            <a:avLst/>
          </a:prstGeom>
          <a:noFill/>
        </p:spPr>
        <p:txBody>
          <a:bodyPr wrap="square">
            <a:spAutoFit/>
          </a:bodyPr>
          <a:lstStyle/>
          <a:p>
            <a:pPr algn="ctr"/>
            <a:r>
              <a:rPr lang="en-US" sz="2800" b="1" i="0" baseline="30000" dirty="0">
                <a:solidFill>
                  <a:srgbClr val="FF0000"/>
                </a:solidFill>
                <a:effectLst/>
                <a:latin typeface="system-ui"/>
              </a:rPr>
              <a:t>39</a:t>
            </a:r>
            <a:r>
              <a:rPr lang="en-US" sz="2800" b="1" i="0" baseline="30000" dirty="0">
                <a:solidFill>
                  <a:srgbClr val="000000"/>
                </a:solidFill>
                <a:effectLst/>
                <a:latin typeface="system-ui"/>
              </a:rPr>
              <a:t> </a:t>
            </a:r>
            <a:r>
              <a:rPr lang="en-US" sz="2800" b="0" i="0" dirty="0">
                <a:solidFill>
                  <a:srgbClr val="000000"/>
                </a:solidFill>
                <a:effectLst/>
                <a:latin typeface="system-ui"/>
              </a:rPr>
              <a:t>Many of the Samaritans from that town believed in him because of the woman’</a:t>
            </a:r>
            <a:r>
              <a:rPr lang="en-US" sz="2800" dirty="0">
                <a:solidFill>
                  <a:srgbClr val="000000"/>
                </a:solidFill>
                <a:latin typeface="system-ui"/>
              </a:rPr>
              <a:t>s</a:t>
            </a:r>
            <a:r>
              <a:rPr lang="en-US" sz="2800" b="0" i="0" dirty="0">
                <a:solidFill>
                  <a:srgbClr val="000000"/>
                </a:solidFill>
                <a:effectLst/>
                <a:latin typeface="system-ui"/>
              </a:rPr>
              <a:t> testimony, “He told me everything I ever did.”</a:t>
            </a:r>
            <a:endParaRPr lang="en-GB" sz="2800" dirty="0"/>
          </a:p>
        </p:txBody>
      </p:sp>
      <p:pic>
        <p:nvPicPr>
          <p:cNvPr id="14" name="Picture 13">
            <a:extLst>
              <a:ext uri="{FF2B5EF4-FFF2-40B4-BE49-F238E27FC236}">
                <a16:creationId xmlns:a16="http://schemas.microsoft.com/office/drawing/2014/main" id="{01EF6C1D-F75A-4F99-A939-0FD0D4C048A8}"/>
              </a:ext>
            </a:extLst>
          </p:cNvPr>
          <p:cNvPicPr>
            <a:picLocks noChangeAspect="1"/>
          </p:cNvPicPr>
          <p:nvPr/>
        </p:nvPicPr>
        <p:blipFill rotWithShape="1">
          <a:blip r:embed="rId4"/>
          <a:srcRect l="53832" t="42722" r="28904" b="39173"/>
          <a:stretch/>
        </p:blipFill>
        <p:spPr>
          <a:xfrm>
            <a:off x="10636948" y="5882314"/>
            <a:ext cx="1483464" cy="874644"/>
          </a:xfrm>
          <a:prstGeom prst="rect">
            <a:avLst/>
          </a:prstGeom>
        </p:spPr>
      </p:pic>
      <p:cxnSp>
        <p:nvCxnSpPr>
          <p:cNvPr id="16" name="Straight Connector 15">
            <a:extLst>
              <a:ext uri="{FF2B5EF4-FFF2-40B4-BE49-F238E27FC236}">
                <a16:creationId xmlns:a16="http://schemas.microsoft.com/office/drawing/2014/main" id="{8A5328B5-9E68-4F1D-AE75-1B1747D5723E}"/>
              </a:ext>
            </a:extLst>
          </p:cNvPr>
          <p:cNvCxnSpPr>
            <a:cxnSpLocks/>
          </p:cNvCxnSpPr>
          <p:nvPr/>
        </p:nvCxnSpPr>
        <p:spPr>
          <a:xfrm>
            <a:off x="6389941" y="4249046"/>
            <a:ext cx="18718" cy="16332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9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317C5F-BBFA-47D9-911D-39A27B62C045}"/>
              </a:ext>
            </a:extLst>
          </p:cNvPr>
          <p:cNvSpPr/>
          <p:nvPr/>
        </p:nvSpPr>
        <p:spPr>
          <a:xfrm>
            <a:off x="6241405" y="1421680"/>
            <a:ext cx="4573688" cy="2308324"/>
          </a:xfrm>
          <a:prstGeom prst="rect">
            <a:avLst/>
          </a:prstGeom>
        </p:spPr>
        <p:txBody>
          <a:bodyPr wrap="none">
            <a:spAutoFit/>
          </a:bodyPr>
          <a:lstStyle/>
          <a:p>
            <a:pPr algn="ctr"/>
            <a:r>
              <a:rPr lang="en-GB" sz="4800" b="1" dirty="0">
                <a:solidFill>
                  <a:srgbClr val="FF0000"/>
                </a:solidFill>
                <a:latin typeface="Arial" panose="020B0604020202020204" pitchFamily="34" charset="0"/>
                <a:cs typeface="Arial" panose="020B0604020202020204" pitchFamily="34" charset="0"/>
              </a:rPr>
              <a:t>John 9 v 1 – 41</a:t>
            </a:r>
          </a:p>
          <a:p>
            <a:pPr algn="ctr"/>
            <a:r>
              <a:rPr lang="en-GB" sz="4800" b="1" dirty="0">
                <a:solidFill>
                  <a:srgbClr val="FF0000"/>
                </a:solidFill>
                <a:latin typeface="Arial" panose="020B0604020202020204" pitchFamily="34" charset="0"/>
                <a:cs typeface="Arial" panose="020B0604020202020204" pitchFamily="34" charset="0"/>
              </a:rPr>
              <a:t>KEY VERSE:</a:t>
            </a:r>
          </a:p>
          <a:p>
            <a:pPr algn="ctr"/>
            <a:r>
              <a:rPr lang="en-GB" sz="4800" b="1" dirty="0">
                <a:solidFill>
                  <a:srgbClr val="FF0000"/>
                </a:solidFill>
                <a:latin typeface="Arial" panose="020B0604020202020204" pitchFamily="34" charset="0"/>
                <a:cs typeface="Arial" panose="020B0604020202020204" pitchFamily="34" charset="0"/>
              </a:rPr>
              <a:t>25</a:t>
            </a:r>
          </a:p>
        </p:txBody>
      </p:sp>
      <p:sp>
        <p:nvSpPr>
          <p:cNvPr id="4" name="TextBox 3">
            <a:extLst>
              <a:ext uri="{FF2B5EF4-FFF2-40B4-BE49-F238E27FC236}">
                <a16:creationId xmlns:a16="http://schemas.microsoft.com/office/drawing/2014/main" id="{E21F6A7B-FFC9-426F-A66D-EF9DDE94C78D}"/>
              </a:ext>
            </a:extLst>
          </p:cNvPr>
          <p:cNvSpPr txBox="1"/>
          <p:nvPr/>
        </p:nvSpPr>
        <p:spPr>
          <a:xfrm>
            <a:off x="281352" y="188127"/>
            <a:ext cx="10410094" cy="1015663"/>
          </a:xfrm>
          <a:prstGeom prst="rect">
            <a:avLst/>
          </a:prstGeom>
          <a:noFill/>
        </p:spPr>
        <p:txBody>
          <a:bodyPr wrap="square">
            <a:spAutoFit/>
          </a:bodyPr>
          <a:lstStyle/>
          <a:p>
            <a:r>
              <a:rPr lang="en-GB" sz="6000" b="1" dirty="0">
                <a:solidFill>
                  <a:srgbClr val="FFFF00"/>
                </a:solidFill>
                <a:latin typeface="Arial" panose="020B0604020202020204" pitchFamily="34" charset="0"/>
                <a:cs typeface="Arial" panose="020B0604020202020204" pitchFamily="34" charset="0"/>
              </a:rPr>
              <a:t>Examples from the Bible …</a:t>
            </a:r>
          </a:p>
        </p:txBody>
      </p:sp>
      <p:pic>
        <p:nvPicPr>
          <p:cNvPr id="6" name="Picture 4">
            <a:extLst>
              <a:ext uri="{FF2B5EF4-FFF2-40B4-BE49-F238E27FC236}">
                <a16:creationId xmlns:a16="http://schemas.microsoft.com/office/drawing/2014/main" id="{A7249648-65DF-4525-83C4-A91AAD686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200" y="1421680"/>
            <a:ext cx="4051397" cy="2693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71F019-4C73-446F-A858-455C95B40633}"/>
              </a:ext>
            </a:extLst>
          </p:cNvPr>
          <p:cNvSpPr txBox="1"/>
          <p:nvPr/>
        </p:nvSpPr>
        <p:spPr>
          <a:xfrm>
            <a:off x="-552178" y="4115130"/>
            <a:ext cx="13005549" cy="2308324"/>
          </a:xfrm>
          <a:prstGeom prst="rect">
            <a:avLst/>
          </a:prstGeom>
          <a:noFill/>
        </p:spPr>
        <p:txBody>
          <a:bodyPr wrap="square">
            <a:spAutoFit/>
          </a:bodyPr>
          <a:lstStyle/>
          <a:p>
            <a:pPr algn="ctr"/>
            <a:r>
              <a:rPr lang="en-US" sz="4800" b="1" i="0" baseline="30000" dirty="0">
                <a:solidFill>
                  <a:srgbClr val="000000"/>
                </a:solidFill>
                <a:effectLst/>
                <a:latin typeface="system-ui"/>
              </a:rPr>
              <a:t>25 </a:t>
            </a:r>
            <a:r>
              <a:rPr lang="en-US" sz="4800" b="0" i="0" dirty="0">
                <a:solidFill>
                  <a:srgbClr val="000000"/>
                </a:solidFill>
                <a:effectLst/>
                <a:latin typeface="system-ui"/>
              </a:rPr>
              <a:t>He replied, “Whether he is a sinner or not,</a:t>
            </a:r>
          </a:p>
          <a:p>
            <a:pPr algn="ctr"/>
            <a:r>
              <a:rPr lang="en-US" sz="4800" b="0" i="0" dirty="0">
                <a:solidFill>
                  <a:srgbClr val="000000"/>
                </a:solidFill>
                <a:effectLst/>
                <a:latin typeface="system-ui"/>
              </a:rPr>
              <a:t> I don’t know. One thing I do know. </a:t>
            </a:r>
          </a:p>
          <a:p>
            <a:pPr algn="ctr"/>
            <a:r>
              <a:rPr lang="en-US" sz="4800" b="0" i="0" dirty="0">
                <a:solidFill>
                  <a:srgbClr val="000000"/>
                </a:solidFill>
                <a:effectLst/>
                <a:latin typeface="system-ui"/>
              </a:rPr>
              <a:t>I was blind but now I see!</a:t>
            </a:r>
            <a:endParaRPr lang="en-GB" sz="4800" dirty="0"/>
          </a:p>
        </p:txBody>
      </p:sp>
      <p:pic>
        <p:nvPicPr>
          <p:cNvPr id="10" name="Picture 9">
            <a:extLst>
              <a:ext uri="{FF2B5EF4-FFF2-40B4-BE49-F238E27FC236}">
                <a16:creationId xmlns:a16="http://schemas.microsoft.com/office/drawing/2014/main" id="{00AEC021-D592-42CC-8C7D-C7DB852DDF18}"/>
              </a:ext>
            </a:extLst>
          </p:cNvPr>
          <p:cNvPicPr>
            <a:picLocks noChangeAspect="1"/>
          </p:cNvPicPr>
          <p:nvPr/>
        </p:nvPicPr>
        <p:blipFill rotWithShape="1">
          <a:blip r:embed="rId4"/>
          <a:srcRect l="53832" t="42722" r="28904" b="39173"/>
          <a:stretch/>
        </p:blipFill>
        <p:spPr>
          <a:xfrm>
            <a:off x="10636948" y="5882314"/>
            <a:ext cx="1483464" cy="874644"/>
          </a:xfrm>
          <a:prstGeom prst="rect">
            <a:avLst/>
          </a:prstGeom>
        </p:spPr>
      </p:pic>
    </p:spTree>
    <p:extLst>
      <p:ext uri="{BB962C8B-B14F-4D97-AF65-F5344CB8AC3E}">
        <p14:creationId xmlns:p14="http://schemas.microsoft.com/office/powerpoint/2010/main" val="32150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845</TotalTime>
  <Words>2949</Words>
  <Application>Microsoft Office PowerPoint</Application>
  <PresentationFormat>Widescreen</PresentationFormat>
  <Paragraphs>234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Century Gothic</vt:lpstr>
      <vt:lpstr>system-ui</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PLACES TO SHARE your story. some suggestions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Dickerson</cp:lastModifiedBy>
  <cp:revision>53</cp:revision>
  <dcterms:created xsi:type="dcterms:W3CDTF">2020-06-09T07:47:02Z</dcterms:created>
  <dcterms:modified xsi:type="dcterms:W3CDTF">2020-08-25T10:25:23Z</dcterms:modified>
</cp:coreProperties>
</file>