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63" r:id="rId3"/>
    <p:sldId id="362" r:id="rId4"/>
    <p:sldId id="336" r:id="rId5"/>
    <p:sldId id="332" r:id="rId6"/>
    <p:sldId id="325" r:id="rId7"/>
    <p:sldId id="337" r:id="rId8"/>
    <p:sldId id="339" r:id="rId9"/>
    <p:sldId id="280" r:id="rId10"/>
    <p:sldId id="346" r:id="rId11"/>
    <p:sldId id="356" r:id="rId12"/>
    <p:sldId id="357" r:id="rId13"/>
    <p:sldId id="352" r:id="rId14"/>
    <p:sldId id="359" r:id="rId15"/>
    <p:sldId id="358" r:id="rId16"/>
    <p:sldId id="361" r:id="rId17"/>
    <p:sldId id="3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B7371-AA71-4073-92AF-AFE745C87B48}" v="2" dt="2020-08-06T09:21:22.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51938" autoAdjust="0"/>
  </p:normalViewPr>
  <p:slideViewPr>
    <p:cSldViewPr snapToGrid="0">
      <p:cViewPr varScale="1">
        <p:scale>
          <a:sx n="45" d="100"/>
          <a:sy n="45" d="100"/>
        </p:scale>
        <p:origin x="171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60723-BC09-4C71-9F9F-69E70407212C}" type="datetimeFigureOut">
              <a:rPr lang="en-GB" smtClean="0"/>
              <a:t>25/08/2020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1EDF9-0077-4FFB-AAB6-9EC6AD6BF063}" type="slidenum">
              <a:rPr lang="en-GB" smtClean="0"/>
              <a:t>‹#›</a:t>
            </a:fld>
            <a:endParaRPr lang="en-GB" dirty="0"/>
          </a:p>
        </p:txBody>
      </p:sp>
    </p:spTree>
    <p:extLst>
      <p:ext uri="{BB962C8B-B14F-4D97-AF65-F5344CB8AC3E}">
        <p14:creationId xmlns:p14="http://schemas.microsoft.com/office/powerpoint/2010/main" val="436807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odnews-paper.org.uk/"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tluk.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Welcome to ‘Casting Your Nets’.</a:t>
            </a:r>
          </a:p>
          <a:p>
            <a:r>
              <a:rPr lang="en-GB" dirty="0"/>
              <a:t>Casting Your Nets is an initiative between Outreach UK, Good News Newspaper and Pocket Testament League – to enable every Christian to share their faith in Jesus Christ.</a:t>
            </a:r>
          </a:p>
          <a:p>
            <a:r>
              <a:rPr lang="en-GB" dirty="0"/>
              <a:t>You may already be doing that – in which case we pray that this course will encourage, inspire and perhaps, hone your gifts.</a:t>
            </a:r>
          </a:p>
          <a:p>
            <a:r>
              <a:rPr lang="en-GB" dirty="0"/>
              <a:t>Alternatively, you may be coming to this course because you know you should be sharing about your faith in Jesus Christ, but, for some reason, find that impossible or difficult. This course will help you to have more confidence and will show you that, whoever you are, God can and wants to use you to speak about Him.</a:t>
            </a:r>
          </a:p>
          <a:p>
            <a:r>
              <a:rPr lang="en-GB" dirty="0"/>
              <a:t>Each session is both theory and practical – so we encourage you to try putting into practice what you’ve learnt between sessions – and then share about your experiences when you next meet together.</a:t>
            </a:r>
          </a:p>
          <a:p>
            <a:r>
              <a:rPr lang="en-GB" dirty="0"/>
              <a:t>Remember, we are not all the same. We are not all extroverts, or introverts, but we are all brothers and sister in Christ. Encourage and support each other – and grow in knowing Jesus and sharing about Him.</a:t>
            </a:r>
          </a:p>
          <a:p>
            <a:r>
              <a:rPr lang="en-GB" b="1" dirty="0"/>
              <a:t>The Leader –</a:t>
            </a:r>
          </a:p>
          <a:p>
            <a:r>
              <a:rPr lang="en-GB" dirty="0"/>
              <a:t>Prepare by going through each session beforehand.</a:t>
            </a:r>
          </a:p>
          <a:p>
            <a:r>
              <a:rPr lang="en-GB" dirty="0"/>
              <a:t>Make sure the Power-point will play on the equipment you have available.</a:t>
            </a:r>
          </a:p>
          <a:p>
            <a:r>
              <a:rPr lang="en-GB" dirty="0"/>
              <a:t>Have your Outreach UK Evangelism Handbook with you.</a:t>
            </a:r>
          </a:p>
          <a:p>
            <a:r>
              <a:rPr lang="en-GB" dirty="0"/>
              <a:t>Copy the relevant pages from the PDF copy of the Outreach UK Evangelism Handbook so that they are available for each participant – I suggest you give these out at the end of each session</a:t>
            </a:r>
          </a:p>
          <a:p>
            <a:r>
              <a:rPr lang="en-GB" dirty="0"/>
              <a:t>Each participant will need –</a:t>
            </a:r>
          </a:p>
          <a:p>
            <a:r>
              <a:rPr lang="en-GB" dirty="0"/>
              <a:t>A Bible</a:t>
            </a:r>
          </a:p>
          <a:p>
            <a:r>
              <a:rPr lang="en-GB" dirty="0"/>
              <a:t>A notebook</a:t>
            </a:r>
          </a:p>
          <a:p>
            <a:r>
              <a:rPr lang="en-GB" dirty="0"/>
              <a:t>A pen/pencil</a:t>
            </a:r>
          </a:p>
          <a:p>
            <a:r>
              <a:rPr lang="en-GB" dirty="0"/>
              <a:t>And - Be ready to participate</a:t>
            </a:r>
          </a:p>
        </p:txBody>
      </p:sp>
      <p:sp>
        <p:nvSpPr>
          <p:cNvPr id="4" name="Slide Number Placeholder 3"/>
          <p:cNvSpPr>
            <a:spLocks noGrp="1"/>
          </p:cNvSpPr>
          <p:nvPr>
            <p:ph type="sldNum" sz="quarter" idx="5"/>
          </p:nvPr>
        </p:nvSpPr>
        <p:spPr/>
        <p:txBody>
          <a:bodyPr/>
          <a:lstStyle/>
          <a:p>
            <a:fld id="{8E787EC9-B0A3-4968-8F80-D2805A89A957}" type="slidenum">
              <a:rPr lang="en-US" smtClean="0"/>
              <a:t>1</a:t>
            </a:fld>
            <a:endParaRPr lang="en-US" dirty="0"/>
          </a:p>
        </p:txBody>
      </p:sp>
    </p:spTree>
    <p:extLst>
      <p:ext uri="{BB962C8B-B14F-4D97-AF65-F5344CB8AC3E}">
        <p14:creationId xmlns:p14="http://schemas.microsoft.com/office/powerpoint/2010/main" val="3990559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Leader – E</a:t>
            </a:r>
            <a:r>
              <a:rPr lang="en-US" dirty="0"/>
              <a:t>mphasize the need for contact details to be on each paper.  This is really important – but be careful about putting a home phone number or address, just in case someone wants to be a nuisance!! (Some just put the Church address and website details – along with a ‘spare’ mobile phone number). Please make sure these details are kept up to date – including times of meeting and Church events. A good ‘Point of Contact’ is vital.</a:t>
            </a:r>
            <a:endParaRPr lang="en-GB" dirty="0"/>
          </a:p>
        </p:txBody>
      </p:sp>
      <p:sp>
        <p:nvSpPr>
          <p:cNvPr id="4" name="Slide Number Placeholder 3"/>
          <p:cNvSpPr>
            <a:spLocks noGrp="1"/>
          </p:cNvSpPr>
          <p:nvPr>
            <p:ph type="sldNum" sz="quarter" idx="5"/>
          </p:nvPr>
        </p:nvSpPr>
        <p:spPr/>
        <p:txBody>
          <a:bodyPr/>
          <a:lstStyle/>
          <a:p>
            <a:fld id="{70B1EDF9-0077-4FFB-AAB6-9EC6AD6BF063}" type="slidenum">
              <a:rPr lang="en-GB" smtClean="0"/>
              <a:t>10</a:t>
            </a:fld>
            <a:endParaRPr lang="en-GB" dirty="0"/>
          </a:p>
        </p:txBody>
      </p:sp>
    </p:spTree>
    <p:extLst>
      <p:ext uri="{BB962C8B-B14F-4D97-AF65-F5344CB8AC3E}">
        <p14:creationId xmlns:p14="http://schemas.microsoft.com/office/powerpoint/2010/main" val="161610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Ask your Group – What events, Courses or other Church activities could we advertise through putting fliers in Good News Newspaper?</a:t>
            </a:r>
          </a:p>
          <a:p>
            <a:endParaRPr lang="en-GB" dirty="0"/>
          </a:p>
          <a:p>
            <a:r>
              <a:rPr lang="en-GB" dirty="0"/>
              <a:t>It’s very important to have read the GNP before you hand it out – firstly, you’ll know what’s in it if someone asks you. Secondly, you might be able to suggest an article to someone if, by chatting with them, you find they have a particular interest. For example – gardening, or sport, or crosswords.</a:t>
            </a:r>
          </a:p>
          <a:p>
            <a:r>
              <a:rPr lang="en-GB" dirty="0"/>
              <a:t>(Illustration – a workman took a GNP when he heard it has Sudoku in it – it was the only think he was interested in. A few weeks later, the same workman took the Paper again and this time was noticed reading the sports page.)</a:t>
            </a:r>
          </a:p>
          <a:p>
            <a:endParaRPr lang="en-GB" dirty="0"/>
          </a:p>
          <a:p>
            <a:r>
              <a:rPr lang="en-GB" b="1" dirty="0"/>
              <a:t>Leader – </a:t>
            </a:r>
            <a:r>
              <a:rPr lang="en-GB" dirty="0"/>
              <a:t>The Papers are very much a sowing exercise – thus you need to have realistic expectations. Perhaps look at the parable of the sower – Mark 4. This saves us from getting discouraged and giving up.</a:t>
            </a:r>
          </a:p>
        </p:txBody>
      </p:sp>
      <p:sp>
        <p:nvSpPr>
          <p:cNvPr id="4" name="Slide Number Placeholder 3"/>
          <p:cNvSpPr>
            <a:spLocks noGrp="1"/>
          </p:cNvSpPr>
          <p:nvPr>
            <p:ph type="sldNum" sz="quarter" idx="5"/>
          </p:nvPr>
        </p:nvSpPr>
        <p:spPr/>
        <p:txBody>
          <a:bodyPr/>
          <a:lstStyle/>
          <a:p>
            <a:fld id="{70B1EDF9-0077-4FFB-AAB6-9EC6AD6BF063}" type="slidenum">
              <a:rPr lang="en-GB" smtClean="0"/>
              <a:t>11</a:t>
            </a:fld>
            <a:endParaRPr lang="en-GB" dirty="0"/>
          </a:p>
        </p:txBody>
      </p:sp>
    </p:spTree>
    <p:extLst>
      <p:ext uri="{BB962C8B-B14F-4D97-AF65-F5344CB8AC3E}">
        <p14:creationId xmlns:p14="http://schemas.microsoft.com/office/powerpoint/2010/main" val="317147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(Further notes on pages 30 – 41 in the Outreach UK handbook)</a:t>
            </a:r>
          </a:p>
          <a:p>
            <a:endParaRPr lang="en-GB" dirty="0"/>
          </a:p>
          <a:p>
            <a:r>
              <a:rPr lang="en-GB" dirty="0"/>
              <a:t>Pocket Testament League was founded in 1863 by 16 year old Helen Cadbury whose desire was that everyone should be able to read a portion of the Bible. She, along with other ladies, sowed pockets into they dresses or skirts so as to carry a Gospel – to give away.</a:t>
            </a:r>
          </a:p>
          <a:p>
            <a:endParaRPr lang="en-GB" dirty="0"/>
          </a:p>
          <a:p>
            <a:r>
              <a:rPr lang="en-GB" dirty="0"/>
              <a:t>From those small beginnings Millions of Gospels have been given away and it’s grown into a world-wide ministry with in excess of 500,000 members, distributing over 10,000,000 Gospels each year. </a:t>
            </a:r>
          </a:p>
          <a:p>
            <a:endParaRPr lang="en-GB" dirty="0"/>
          </a:p>
          <a:p>
            <a:r>
              <a:rPr lang="en-GB" dirty="0"/>
              <a:t>In the UK PTL are looking to recruit over 100,000 volunteers to carry, read and share these Gospels.  </a:t>
            </a:r>
          </a:p>
          <a:p>
            <a:endParaRPr lang="en-GB" dirty="0"/>
          </a:p>
          <a:p>
            <a:r>
              <a:rPr lang="en-GB" dirty="0"/>
              <a:t>PTL offer really good training resources to anyone who sign’s up to this vision. These Gospels cost around 50p each, but if you or your Church find this prohibitive, Gospels can be ‘Sponsored’ by someone else so you can have them free. If your finances allow, you might like to ‘sponsor’ some for others to give away free.</a:t>
            </a:r>
          </a:p>
          <a:p>
            <a:endParaRPr lang="en-GB" dirty="0"/>
          </a:p>
          <a:p>
            <a:r>
              <a:rPr lang="en-GB" b="1" dirty="0"/>
              <a:t>Leader –</a:t>
            </a:r>
          </a:p>
          <a:p>
            <a:r>
              <a:rPr lang="en-GB" dirty="0"/>
              <a:t>Ask your group to think about where they might go each week and to think about possible openings and opportunities to give away either a Good News Newspaper, of a PTL Gospel</a:t>
            </a:r>
          </a:p>
          <a:p>
            <a:r>
              <a:rPr lang="en-GB" dirty="0"/>
              <a:t>Now move on to the next slide.</a:t>
            </a:r>
          </a:p>
          <a:p>
            <a:endParaRPr lang="en-GB" dirty="0"/>
          </a:p>
        </p:txBody>
      </p:sp>
      <p:sp>
        <p:nvSpPr>
          <p:cNvPr id="4" name="Slide Number Placeholder 3"/>
          <p:cNvSpPr>
            <a:spLocks noGrp="1"/>
          </p:cNvSpPr>
          <p:nvPr>
            <p:ph type="sldNum" sz="quarter" idx="5"/>
          </p:nvPr>
        </p:nvSpPr>
        <p:spPr/>
        <p:txBody>
          <a:bodyPr/>
          <a:lstStyle/>
          <a:p>
            <a:fld id="{70B1EDF9-0077-4FFB-AAB6-9EC6AD6BF063}" type="slidenum">
              <a:rPr lang="en-GB" smtClean="0"/>
              <a:t>12</a:t>
            </a:fld>
            <a:endParaRPr lang="en-GB" dirty="0"/>
          </a:p>
        </p:txBody>
      </p:sp>
    </p:spTree>
    <p:extLst>
      <p:ext uri="{BB962C8B-B14F-4D97-AF65-F5344CB8AC3E}">
        <p14:creationId xmlns:p14="http://schemas.microsoft.com/office/powerpoint/2010/main" val="205907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sz="1200" b="1" dirty="0">
                <a:solidFill>
                  <a:srgbClr val="FFFF00"/>
                </a:solidFill>
              </a:rPr>
              <a:t>‘Love is the bridge’ has a very clear, simple and easy to use explanation of the Gospel. </a:t>
            </a:r>
            <a:endParaRPr lang="en-GB" b="1" dirty="0"/>
          </a:p>
          <a:p>
            <a:r>
              <a:rPr lang="en-GB" dirty="0"/>
              <a:t>Show your group the illustration in your Gospels, then break your group into pairs so that each person has 2 minutes to share the ‘Bridge’ illustration of the gospel with their partner. It’s easy to do if you start with your finger in the right page to get you started. In some Gospels the illustration is at the beginning of the Gospel, in others, at the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everyone to get into pairs and, using the ‘Bridge illustration’ in the PTL Gospel, share the gospel message using ‘non-Christian’ language, by this we mean, using every-day language rather than the types of words we often use in our Churches or to express our faith.</a:t>
            </a:r>
          </a:p>
          <a:p>
            <a:endParaRPr lang="en-GB" dirty="0"/>
          </a:p>
          <a:p>
            <a:r>
              <a:rPr lang="en-GB" dirty="0"/>
              <a:t>Christians often use words/churchy language which those outside the Church don’t understand – thus we need to be ready to change the words we use, or, at the least, be able to explain what we mean.</a:t>
            </a:r>
          </a:p>
          <a:p>
            <a:endParaRPr lang="en-GB" b="1" dirty="0"/>
          </a:p>
          <a:p>
            <a:r>
              <a:rPr lang="en-GB" b="1" dirty="0"/>
              <a:t>Exercise - </a:t>
            </a:r>
            <a:r>
              <a:rPr lang="en-GB" dirty="0"/>
              <a:t>What other words could we use instead of -</a:t>
            </a:r>
          </a:p>
          <a:p>
            <a:r>
              <a:rPr lang="en-GB" dirty="0"/>
              <a:t>Saved		(surrender)</a:t>
            </a:r>
          </a:p>
          <a:p>
            <a:r>
              <a:rPr lang="en-GB" dirty="0"/>
              <a:t>Sin		(principle of self-rule, selfishness or rebellion, missing the mark) (The arrow has missed the mark)</a:t>
            </a:r>
          </a:p>
          <a:p>
            <a:r>
              <a:rPr lang="en-GB" dirty="0"/>
              <a:t>Repentance		Turn around, change your values)</a:t>
            </a:r>
          </a:p>
          <a:p>
            <a:r>
              <a:rPr lang="en-GB" dirty="0"/>
              <a:t>Kingdom		(God’s rule)</a:t>
            </a:r>
          </a:p>
          <a:p>
            <a:r>
              <a:rPr lang="en-GB" dirty="0"/>
              <a:t>Sanctification		(clean; walking free or make holy)</a:t>
            </a:r>
          </a:p>
          <a:p>
            <a:r>
              <a:rPr lang="en-GB" dirty="0"/>
              <a:t>Conversion		(new start; seeing the world in a new way)</a:t>
            </a:r>
          </a:p>
          <a:p>
            <a:endParaRPr lang="en-GB" dirty="0"/>
          </a:p>
          <a:p>
            <a:r>
              <a:rPr lang="en-GB" dirty="0"/>
              <a:t>Add your own examples – and words you could use as substitutes.</a:t>
            </a:r>
          </a:p>
          <a:p>
            <a:endParaRPr lang="en-GB" dirty="0"/>
          </a:p>
          <a:p>
            <a:r>
              <a:rPr lang="en-GB" dirty="0"/>
              <a:t>(See Grove Publication </a:t>
            </a:r>
            <a:r>
              <a:rPr lang="en-GB" dirty="0" err="1"/>
              <a:t>Ev</a:t>
            </a:r>
            <a:r>
              <a:rPr lang="en-GB" dirty="0"/>
              <a:t> 100 – Evangelism by Laurence Singlehurst)</a:t>
            </a:r>
          </a:p>
          <a:p>
            <a:endParaRPr lang="en-GB" dirty="0"/>
          </a:p>
        </p:txBody>
      </p:sp>
      <p:sp>
        <p:nvSpPr>
          <p:cNvPr id="4" name="Slide Number Placeholder 3"/>
          <p:cNvSpPr>
            <a:spLocks noGrp="1"/>
          </p:cNvSpPr>
          <p:nvPr>
            <p:ph type="sldNum" sz="quarter" idx="5"/>
          </p:nvPr>
        </p:nvSpPr>
        <p:spPr/>
        <p:txBody>
          <a:bodyPr/>
          <a:lstStyle/>
          <a:p>
            <a:fld id="{70B1EDF9-0077-4FFB-AAB6-9EC6AD6BF063}" type="slidenum">
              <a:rPr lang="en-GB" smtClean="0"/>
              <a:t>13</a:t>
            </a:fld>
            <a:endParaRPr lang="en-GB" dirty="0"/>
          </a:p>
        </p:txBody>
      </p:sp>
    </p:spTree>
    <p:extLst>
      <p:ext uri="{BB962C8B-B14F-4D97-AF65-F5344CB8AC3E}">
        <p14:creationId xmlns:p14="http://schemas.microsoft.com/office/powerpoint/2010/main" val="181085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t>
            </a:r>
            <a:r>
              <a:rPr lang="en-GB" dirty="0"/>
              <a:t>We have the encouragement and can see how importance it is to – </a:t>
            </a:r>
          </a:p>
          <a:p>
            <a:endParaRPr lang="en-GB" dirty="0"/>
          </a:p>
          <a:p>
            <a:r>
              <a:rPr lang="en-GB" b="1" dirty="0"/>
              <a:t>Read</a:t>
            </a:r>
            <a:r>
              <a:rPr lang="en-GB" dirty="0"/>
              <a:t> our Bibles on a daily basis and also the Gospel Outline.</a:t>
            </a:r>
          </a:p>
          <a:p>
            <a:endParaRPr lang="en-GB" dirty="0"/>
          </a:p>
          <a:p>
            <a:r>
              <a:rPr lang="en-GB" b="1" dirty="0"/>
              <a:t>Carry</a:t>
            </a:r>
            <a:r>
              <a:rPr lang="en-GB" dirty="0"/>
              <a:t> a Gospel to give away – and pray about who to give it to.</a:t>
            </a:r>
          </a:p>
          <a:p>
            <a:endParaRPr lang="en-GB" dirty="0"/>
          </a:p>
          <a:p>
            <a:r>
              <a:rPr lang="en-GB" dirty="0"/>
              <a:t>Be ready to</a:t>
            </a:r>
            <a:r>
              <a:rPr lang="en-GB" b="1" dirty="0"/>
              <a:t> Share </a:t>
            </a:r>
            <a:r>
              <a:rPr lang="en-GB" dirty="0"/>
              <a:t>the Gospel with those we meet – and pray for them.</a:t>
            </a:r>
          </a:p>
          <a:p>
            <a:endParaRPr lang="en-GB" dirty="0"/>
          </a:p>
          <a:p>
            <a:r>
              <a:rPr lang="en-GB" dirty="0"/>
              <a:t>All three are good disciplines for our ongoing spiritual health and 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three elements remind us of what we can do to spread the gospel – READ, CARRY,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next time you meet up as a group, why not ask how each are getting on with giving away the Gospels?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Testimony – </a:t>
            </a:r>
            <a:r>
              <a:rPr lang="en-GB" dirty="0"/>
              <a:t>‘On walking through the Station concourse, I had ready in my hand a ‘Booklet about the life of Jesus’. The young man sitting on the bench readily accepted it when offered – and after a short conversation said he’d read it and thanked me for giving the Gospel to him.’</a:t>
            </a:r>
          </a:p>
          <a:p>
            <a:endParaRPr lang="en-GB" dirty="0"/>
          </a:p>
        </p:txBody>
      </p:sp>
      <p:sp>
        <p:nvSpPr>
          <p:cNvPr id="4" name="Slide Number Placeholder 3"/>
          <p:cNvSpPr>
            <a:spLocks noGrp="1"/>
          </p:cNvSpPr>
          <p:nvPr>
            <p:ph type="sldNum" sz="quarter" idx="5"/>
          </p:nvPr>
        </p:nvSpPr>
        <p:spPr/>
        <p:txBody>
          <a:bodyPr/>
          <a:lstStyle/>
          <a:p>
            <a:fld id="{70B1EDF9-0077-4FFB-AAB6-9EC6AD6BF063}" type="slidenum">
              <a:rPr lang="en-GB" smtClean="0"/>
              <a:t>14</a:t>
            </a:fld>
            <a:endParaRPr lang="en-GB" dirty="0"/>
          </a:p>
        </p:txBody>
      </p:sp>
    </p:spTree>
    <p:extLst>
      <p:ext uri="{BB962C8B-B14F-4D97-AF65-F5344CB8AC3E}">
        <p14:creationId xmlns:p14="http://schemas.microsoft.com/office/powerpoint/2010/main" val="253806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Leader –</a:t>
            </a:r>
          </a:p>
          <a:p>
            <a:r>
              <a:rPr lang="en-GB" dirty="0"/>
              <a:t>Your Gospels can be customised – bespoke for you and your Church.</a:t>
            </a:r>
          </a:p>
          <a:p>
            <a:r>
              <a:rPr lang="en-GB" dirty="0"/>
              <a:t>There are Gospels available in various languages – get in touch with PTL for further details re personal covers and languages.</a:t>
            </a:r>
          </a:p>
          <a:p>
            <a:endParaRPr lang="en-GB" dirty="0"/>
          </a:p>
          <a:p>
            <a:r>
              <a:rPr lang="en-GB" dirty="0"/>
              <a:t>There is a QR Code – which leads to a really good, helpful gospel outline.</a:t>
            </a:r>
          </a:p>
          <a:p>
            <a:r>
              <a:rPr lang="en-GB" dirty="0"/>
              <a:t>There is also an ‘interactive Gospel’ – which has a video to watch after each chapter.</a:t>
            </a:r>
          </a:p>
          <a:p>
            <a:endParaRPr lang="en-GB" dirty="0"/>
          </a:p>
        </p:txBody>
      </p:sp>
      <p:sp>
        <p:nvSpPr>
          <p:cNvPr id="4" name="Slide Number Placeholder 3"/>
          <p:cNvSpPr>
            <a:spLocks noGrp="1"/>
          </p:cNvSpPr>
          <p:nvPr>
            <p:ph type="sldNum" sz="quarter" idx="5"/>
          </p:nvPr>
        </p:nvSpPr>
        <p:spPr/>
        <p:txBody>
          <a:bodyPr/>
          <a:lstStyle/>
          <a:p>
            <a:fld id="{70B1EDF9-0077-4FFB-AAB6-9EC6AD6BF063}" type="slidenum">
              <a:rPr lang="en-GB" smtClean="0"/>
              <a:t>15</a:t>
            </a:fld>
            <a:endParaRPr lang="en-GB" dirty="0"/>
          </a:p>
        </p:txBody>
      </p:sp>
    </p:spTree>
    <p:extLst>
      <p:ext uri="{BB962C8B-B14F-4D97-AF65-F5344CB8AC3E}">
        <p14:creationId xmlns:p14="http://schemas.microsoft.com/office/powerpoint/2010/main" val="4154852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Leader – </a:t>
            </a:r>
            <a:r>
              <a:rPr lang="en-US" dirty="0"/>
              <a:t>please note this slide is designed to be printed so that each member of your group can have a copy. encourage them to fill this in. This will show how many contacts each already has – thus opportunities to share the gospel.</a:t>
            </a:r>
          </a:p>
          <a:p>
            <a:endParaRPr lang="en-US" dirty="0"/>
          </a:p>
          <a:p>
            <a:r>
              <a:rPr lang="en-US" dirty="0"/>
              <a:t>Encourage your group to put names in the different boxes – so that those people can be prayed for and opportunities sort to share the gospel with through word of mouth and literature. Pray for a ‘Gospel’ opportunity each day.</a:t>
            </a:r>
            <a:endParaRPr lang="en-GB" dirty="0"/>
          </a:p>
        </p:txBody>
      </p:sp>
      <p:sp>
        <p:nvSpPr>
          <p:cNvPr id="4" name="Slide Number Placeholder 3"/>
          <p:cNvSpPr>
            <a:spLocks noGrp="1"/>
          </p:cNvSpPr>
          <p:nvPr>
            <p:ph type="sldNum" sz="quarter" idx="5"/>
          </p:nvPr>
        </p:nvSpPr>
        <p:spPr/>
        <p:txBody>
          <a:bodyPr/>
          <a:lstStyle/>
          <a:p>
            <a:fld id="{70B1EDF9-0077-4FFB-AAB6-9EC6AD6BF063}" type="slidenum">
              <a:rPr lang="en-GB" smtClean="0"/>
              <a:t>16</a:t>
            </a:fld>
            <a:endParaRPr lang="en-GB" dirty="0"/>
          </a:p>
        </p:txBody>
      </p:sp>
    </p:spTree>
    <p:extLst>
      <p:ext uri="{BB962C8B-B14F-4D97-AF65-F5344CB8AC3E}">
        <p14:creationId xmlns:p14="http://schemas.microsoft.com/office/powerpoint/2010/main" val="4186088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a:t>
            </a:r>
          </a:p>
          <a:p>
            <a:r>
              <a:rPr lang="en-GB" dirty="0"/>
              <a:t>This is the end of this teaching session on using Literature in evangelism.</a:t>
            </a:r>
          </a:p>
          <a:p>
            <a:r>
              <a:rPr lang="en-GB" dirty="0"/>
              <a:t>It’s a good idea to always have evangelistic literature available for your Church Members to use. We would recommend that you order Good News Newspapers each month and have a supply of PTL Gospels ready to be given away. Use the details on this slide to get in touch with Good News and PTL. If you want further help in evangelism training, Outreach UK have experienced evangelists available to help and support you – please get in touch using the details above.</a:t>
            </a:r>
          </a:p>
          <a:p>
            <a:r>
              <a:rPr lang="en-GB" dirty="0"/>
              <a:t>Outreach UK has a team of Associate evangelists, each pledge to carry out 12 hours evangelism each month – in return, they get support, training and some free resources. If you or someone in your group is interested in knowing more about becoming an Outreach UK Associate Evangelist, please get in touch through the details on the slide, we’d love to hear from you.</a:t>
            </a:r>
          </a:p>
          <a:p>
            <a:r>
              <a:rPr lang="en-GB" dirty="0"/>
              <a:t>May you know God’s blessing and encouragement as you reach out with the gospel.</a:t>
            </a:r>
          </a:p>
          <a:p>
            <a:endParaRPr lang="en-GB" dirty="0"/>
          </a:p>
          <a:p>
            <a:r>
              <a:rPr lang="en-GB" b="1" dirty="0"/>
              <a:t>End with prayer.</a:t>
            </a:r>
          </a:p>
        </p:txBody>
      </p:sp>
      <p:sp>
        <p:nvSpPr>
          <p:cNvPr id="4" name="Slide Number Placeholder 3"/>
          <p:cNvSpPr>
            <a:spLocks noGrp="1"/>
          </p:cNvSpPr>
          <p:nvPr>
            <p:ph type="sldNum" sz="quarter" idx="5"/>
          </p:nvPr>
        </p:nvSpPr>
        <p:spPr/>
        <p:txBody>
          <a:bodyPr/>
          <a:lstStyle/>
          <a:p>
            <a:fld id="{8E787EC9-B0A3-4968-8F80-D2805A89A957}" type="slidenum">
              <a:rPr lang="en-US" smtClean="0"/>
              <a:t>17</a:t>
            </a:fld>
            <a:endParaRPr lang="en-US" dirty="0"/>
          </a:p>
        </p:txBody>
      </p:sp>
    </p:spTree>
    <p:extLst>
      <p:ext uri="{BB962C8B-B14F-4D97-AF65-F5344CB8AC3E}">
        <p14:creationId xmlns:p14="http://schemas.microsoft.com/office/powerpoint/2010/main" val="133835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Three mission organisations working together under ‘Casting Your Nets’ to provide training to make ‘evangelism easy for everyone’.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a good idea to have a look at the Web Site of each organisation – Outreach UK, Good News and Pocket Testament League. This will give you further information about each and what they offer you and your Church.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www.outreachuk.com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www.goodnews-paper.org.uk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www.ptluk.org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LEADER – At the start of this session - </a:t>
            </a:r>
            <a:r>
              <a:rPr lang="en-US" dirty="0"/>
              <a:t>Make sure you know which slide relates to each part of this topic in the OUK Evangelism Handbook before leading the session.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Helpful Notes for this training session are found on pages 76, 85 - 89 of the Outreach UK Evangelism 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8E787EC9-B0A3-4968-8F80-D2805A89A957}" type="slidenum">
              <a:rPr lang="en-US" smtClean="0"/>
              <a:t>2</a:t>
            </a:fld>
            <a:endParaRPr lang="en-US" dirty="0"/>
          </a:p>
        </p:txBody>
      </p:sp>
    </p:spTree>
    <p:extLst>
      <p:ext uri="{BB962C8B-B14F-4D97-AF65-F5344CB8AC3E}">
        <p14:creationId xmlns:p14="http://schemas.microsoft.com/office/powerpoint/2010/main" val="141246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Mark 1 v 14, 15 – the message of repentance and believing in Jesus is followed by our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Jesus calls us to follow him – and part of that calling is to share our faith in Him. This is not an optional extra, but for all Christians.</a:t>
            </a:r>
          </a:p>
          <a:p>
            <a:endParaRPr lang="en-GB" dirty="0"/>
          </a:p>
        </p:txBody>
      </p:sp>
      <p:sp>
        <p:nvSpPr>
          <p:cNvPr id="4" name="Slide Number Placeholder 3"/>
          <p:cNvSpPr>
            <a:spLocks noGrp="1"/>
          </p:cNvSpPr>
          <p:nvPr>
            <p:ph type="sldNum" sz="quarter" idx="5"/>
          </p:nvPr>
        </p:nvSpPr>
        <p:spPr/>
        <p:txBody>
          <a:bodyPr/>
          <a:lstStyle/>
          <a:p>
            <a:fld id="{70B1EDF9-0077-4FFB-AAB6-9EC6AD6BF063}" type="slidenum">
              <a:rPr lang="en-GB" smtClean="0"/>
              <a:t>3</a:t>
            </a:fld>
            <a:endParaRPr lang="en-GB" dirty="0"/>
          </a:p>
        </p:txBody>
      </p:sp>
    </p:spTree>
    <p:extLst>
      <p:ext uri="{BB962C8B-B14F-4D97-AF65-F5344CB8AC3E}">
        <p14:creationId xmlns:p14="http://schemas.microsoft.com/office/powerpoint/2010/main" val="228966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Leader – </a:t>
            </a:r>
            <a:r>
              <a:rPr lang="en-GB" dirty="0"/>
              <a:t>Mark 1 v 17, 18 – the message of repentance and believing in Jesus is followed by our commission.</a:t>
            </a:r>
          </a:p>
          <a:p>
            <a:endParaRPr lang="en-GB" b="1" dirty="0"/>
          </a:p>
          <a:p>
            <a:r>
              <a:rPr lang="en-GB" dirty="0"/>
              <a:t>We find that the disciples </a:t>
            </a:r>
            <a:r>
              <a:rPr lang="en-GB" b="1" dirty="0"/>
              <a:t>immediately</a:t>
            </a:r>
            <a:r>
              <a:rPr lang="en-GB" dirty="0"/>
              <a:t> (at once) they left their nets.</a:t>
            </a:r>
          </a:p>
          <a:p>
            <a:r>
              <a:rPr lang="en-GB" dirty="0"/>
              <a:t>This then became the new priority for them – they committed their lives to proclaiming the truth of the gospel.</a:t>
            </a:r>
          </a:p>
          <a:p>
            <a:r>
              <a:rPr lang="en-GB" dirty="0"/>
              <a:t>Thus the Church grew as people put their trust in Jesus as Saviour and Lord.</a:t>
            </a:r>
          </a:p>
          <a:p>
            <a:endParaRPr lang="en-GB" dirty="0"/>
          </a:p>
        </p:txBody>
      </p:sp>
      <p:sp>
        <p:nvSpPr>
          <p:cNvPr id="4" name="Slide Number Placeholder 3"/>
          <p:cNvSpPr>
            <a:spLocks noGrp="1"/>
          </p:cNvSpPr>
          <p:nvPr>
            <p:ph type="sldNum" sz="quarter" idx="5"/>
          </p:nvPr>
        </p:nvSpPr>
        <p:spPr/>
        <p:txBody>
          <a:bodyPr/>
          <a:lstStyle/>
          <a:p>
            <a:fld id="{F3B11DED-FDB9-4ABA-AE11-17D102DA1662}" type="slidenum">
              <a:rPr lang="en-GB" smtClean="0"/>
              <a:t>4</a:t>
            </a:fld>
            <a:endParaRPr lang="en-GB"/>
          </a:p>
        </p:txBody>
      </p:sp>
    </p:spTree>
    <p:extLst>
      <p:ext uri="{BB962C8B-B14F-4D97-AF65-F5344CB8AC3E}">
        <p14:creationId xmlns:p14="http://schemas.microsoft.com/office/powerpoint/2010/main" val="3185830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Background information.</a:t>
            </a:r>
          </a:p>
          <a:p>
            <a:r>
              <a:rPr lang="en-GB" dirty="0"/>
              <a:t>The verse from John 21 v 6 – ‘Cast your net on the other side of the boat and you will find fish’ – is the foundation to the ‘Casting Your Nets’ initiative. It not only encourages and instructs us to fish (for souls in this context) but also to try different ways and different places to catch them. We need to be proactive in our ‘fishing’ – not passive, just waiting for fish to come to us and jump into the net! Jesus came to ‘seek and save what was lost’ (Luke 19 v 10)</a:t>
            </a:r>
          </a:p>
          <a:p>
            <a:r>
              <a:rPr lang="en-GB" dirty="0"/>
              <a:t>You may want to read these verses and add your own examples to encourage the need to ‘Go’ with the gospel.</a:t>
            </a:r>
          </a:p>
          <a:p>
            <a:endParaRPr lang="en-GB" dirty="0"/>
          </a:p>
          <a:p>
            <a:r>
              <a:rPr lang="en-GB" dirty="0"/>
              <a:t>(Photo by kind permission of Andy Godfrey (OUK Evangelist) taken on the Sea of Galilee)</a:t>
            </a:r>
          </a:p>
          <a:p>
            <a:endParaRPr lang="en-GB" dirty="0"/>
          </a:p>
        </p:txBody>
      </p:sp>
      <p:sp>
        <p:nvSpPr>
          <p:cNvPr id="4" name="Slide Number Placeholder 3"/>
          <p:cNvSpPr>
            <a:spLocks noGrp="1"/>
          </p:cNvSpPr>
          <p:nvPr>
            <p:ph type="sldNum" sz="quarter" idx="5"/>
          </p:nvPr>
        </p:nvSpPr>
        <p:spPr/>
        <p:txBody>
          <a:bodyPr/>
          <a:lstStyle/>
          <a:p>
            <a:fld id="{70B1EDF9-0077-4FFB-AAB6-9EC6AD6BF063}" type="slidenum">
              <a:rPr lang="en-GB" smtClean="0"/>
              <a:t>5</a:t>
            </a:fld>
            <a:endParaRPr lang="en-GB" dirty="0"/>
          </a:p>
        </p:txBody>
      </p:sp>
    </p:spTree>
    <p:extLst>
      <p:ext uri="{BB962C8B-B14F-4D97-AF65-F5344CB8AC3E}">
        <p14:creationId xmlns:p14="http://schemas.microsoft.com/office/powerpoint/2010/main" val="2292075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Leader – </a:t>
            </a:r>
            <a:r>
              <a:rPr lang="en-US" b="0" dirty="0"/>
              <a:t>You may want to have a brief re-cap on any previous sessions and any ways your group have applied the training. (Don’t spend too much time on this, but it’s good to encourage all course members to share if possible – or get into groups to share)</a:t>
            </a:r>
          </a:p>
          <a:p>
            <a:endParaRPr lang="en-US" b="1" dirty="0"/>
          </a:p>
          <a:p>
            <a:r>
              <a:rPr lang="en-US" b="1" dirty="0"/>
              <a:t>Leader - </a:t>
            </a:r>
            <a:r>
              <a:rPr lang="en-GB" b="1" dirty="0"/>
              <a:t>Tools to help us with our evangelism. </a:t>
            </a:r>
          </a:p>
          <a:p>
            <a:r>
              <a:rPr lang="en-GB" dirty="0"/>
              <a:t>We’ve included two different evangelism tools – Good News Newspapers and Pocket Testament League Gospels.</a:t>
            </a:r>
          </a:p>
          <a:p>
            <a:r>
              <a:rPr lang="en-GB" dirty="0"/>
              <a:t>There are many others, but these two have been widely used and are effective in sharing the good news of Jesus Christ. </a:t>
            </a:r>
            <a:r>
              <a:rPr lang="en-GB" b="1" dirty="0"/>
              <a:t>See your additional Notes provided for this topic. </a:t>
            </a:r>
            <a:r>
              <a:rPr lang="en-GB" dirty="0"/>
              <a:t>You will also find further help on </a:t>
            </a:r>
            <a:r>
              <a:rPr lang="en-GB" dirty="0">
                <a:hlinkClick r:id="rId3"/>
              </a:rPr>
              <a:t>https://www.goodnews-paper.org.uk/</a:t>
            </a:r>
            <a:r>
              <a:rPr lang="en-GB" sz="1200" b="0" i="0" kern="1200" dirty="0">
                <a:solidFill>
                  <a:schemeClr val="tx1"/>
                </a:solidFill>
                <a:effectLst/>
                <a:latin typeface="+mn-lt"/>
                <a:ea typeface="+mn-ea"/>
                <a:cs typeface="+mn-cs"/>
              </a:rPr>
              <a:t> and </a:t>
            </a:r>
            <a:r>
              <a:rPr lang="en-GB" dirty="0">
                <a:hlinkClick r:id="rId4"/>
              </a:rPr>
              <a:t>https://www.ptluk.org/</a:t>
            </a:r>
            <a:r>
              <a:rPr lang="en-GB" dirty="0"/>
              <a:t> </a:t>
            </a:r>
          </a:p>
          <a:p>
            <a:endParaRPr lang="en-GB" dirty="0"/>
          </a:p>
          <a:p>
            <a:r>
              <a:rPr lang="en-GB" dirty="0"/>
              <a:t>We suggest that you obtain copies of each before running the session. Make sure you have enough copies for each participant and extra copies for each person to give away to a non-believer before this training session.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1">
                    <a:lumMod val="75000"/>
                  </a:schemeClr>
                </a:solidFill>
              </a:rPr>
              <a:t>As part of the ‘</a:t>
            </a:r>
            <a:r>
              <a:rPr lang="en-GB" b="1" dirty="0">
                <a:solidFill>
                  <a:schemeClr val="accent1">
                    <a:lumMod val="75000"/>
                  </a:schemeClr>
                </a:solidFill>
              </a:rPr>
              <a:t>Casting Your Nets</a:t>
            </a:r>
            <a:r>
              <a:rPr lang="en-GB" dirty="0">
                <a:solidFill>
                  <a:schemeClr val="accent1">
                    <a:lumMod val="75000"/>
                  </a:schemeClr>
                </a:solidFill>
              </a:rPr>
              <a:t>’ initiative your group members can each receive a free copy of both a Good News Newspaper and PTL Gospel – please advise Outreach UK (www.outreachuk.com – or call them on 0300 123 1990) of your participation in this course and by each participant filling in the CYN blue leaflets provided – these samples will then be posted to you, Free of Charge. (Other copies you order will need to be paid for.)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1">
                  <a:lumMod val="75000"/>
                </a:schemeClr>
              </a:solidFill>
            </a:endParaRPr>
          </a:p>
          <a:p>
            <a:endParaRPr lang="en-GB" dirty="0"/>
          </a:p>
          <a:p>
            <a:r>
              <a:rPr lang="en-GB" dirty="0">
                <a:solidFill>
                  <a:schemeClr val="accent1">
                    <a:lumMod val="75000"/>
                  </a:schemeClr>
                </a:solidFill>
              </a:rPr>
              <a:t>The Good News Newspaper is a monthly tabloid style evangelistic newspaper with something for everyone.  When was the last time you saw a newspaper that had nothing but good news? The paper contains powerful testimonies, true life stories, film reviews, and sports articles all with a gospel emphasis. Items such as the cross word and recipe are designed to create opportunities for conversation and friendship.</a:t>
            </a:r>
          </a:p>
          <a:p>
            <a:endParaRPr lang="en-GB" dirty="0">
              <a:solidFill>
                <a:schemeClr val="accent1">
                  <a:lumMod val="75000"/>
                </a:schemeClr>
              </a:solidFill>
            </a:endParaRPr>
          </a:p>
          <a:p>
            <a:r>
              <a:rPr lang="en-GB" dirty="0">
                <a:solidFill>
                  <a:schemeClr val="accent1">
                    <a:lumMod val="75000"/>
                  </a:schemeClr>
                </a:solidFill>
              </a:rPr>
              <a:t>One Church uses the crossword as a means to encourage spiritual conversations by everybody working together at the Church coffee morning to complete the puzzle. In order to find some of the answers to the crossword you’ll need to open a Bible.</a:t>
            </a:r>
          </a:p>
          <a:p>
            <a:endParaRPr lang="en-GB" dirty="0">
              <a:solidFill>
                <a:schemeClr val="accent1">
                  <a:lumMod val="75000"/>
                </a:schemeClr>
              </a:solidFill>
            </a:endParaRPr>
          </a:p>
          <a:p>
            <a:r>
              <a:rPr lang="en-GB" dirty="0">
                <a:solidFill>
                  <a:schemeClr val="accent1">
                    <a:lumMod val="75000"/>
                  </a:schemeClr>
                </a:solidFill>
              </a:rPr>
              <a:t>The paper contains a response form entitled “How to know Jesus for yourself” which can be returned directly to Good News.  In return a free gospel and DVD (entitled “Who is Jesus”) will be sent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accent1">
                  <a:lumMod val="75000"/>
                </a:schemeClr>
              </a:solidFill>
            </a:endParaRPr>
          </a:p>
          <a:p>
            <a:endParaRPr lang="en-GB" dirty="0"/>
          </a:p>
          <a:p>
            <a:endParaRPr lang="en-GB" b="1" dirty="0"/>
          </a:p>
        </p:txBody>
      </p:sp>
      <p:sp>
        <p:nvSpPr>
          <p:cNvPr id="4" name="Slide Number Placeholder 3"/>
          <p:cNvSpPr>
            <a:spLocks noGrp="1"/>
          </p:cNvSpPr>
          <p:nvPr>
            <p:ph type="sldNum" sz="quarter" idx="5"/>
          </p:nvPr>
        </p:nvSpPr>
        <p:spPr/>
        <p:txBody>
          <a:bodyPr/>
          <a:lstStyle/>
          <a:p>
            <a:fld id="{8E787EC9-B0A3-4968-8F80-D2805A89A957}" type="slidenum">
              <a:rPr lang="en-US" smtClean="0"/>
              <a:t>6</a:t>
            </a:fld>
            <a:endParaRPr lang="en-US" dirty="0"/>
          </a:p>
        </p:txBody>
      </p:sp>
    </p:spTree>
    <p:extLst>
      <p:ext uri="{BB962C8B-B14F-4D97-AF65-F5344CB8AC3E}">
        <p14:creationId xmlns:p14="http://schemas.microsoft.com/office/powerpoint/2010/main" val="364497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Leader – Ask your group as to where they go and who they meet where they might be able to give away either a Good News Newspaper or Pocket Testament League Gospel.</a:t>
            </a:r>
          </a:p>
          <a:p>
            <a:endParaRPr lang="en-GB" b="1" dirty="0"/>
          </a:p>
          <a:p>
            <a:r>
              <a:rPr lang="en-GB" dirty="0"/>
              <a:t>You’ll already have heard from your group re places they visit and about people they meet – and could use these as opportunities to give away Good News Newspapers and PTL Gospels – Here are a few to add to your groups suggestions, perhaps some you’ve not thought of. This list is not meant to be exhaustive!</a:t>
            </a:r>
          </a:p>
        </p:txBody>
      </p:sp>
      <p:sp>
        <p:nvSpPr>
          <p:cNvPr id="4" name="Slide Number Placeholder 3"/>
          <p:cNvSpPr>
            <a:spLocks noGrp="1"/>
          </p:cNvSpPr>
          <p:nvPr>
            <p:ph type="sldNum" sz="quarter" idx="5"/>
          </p:nvPr>
        </p:nvSpPr>
        <p:spPr/>
        <p:txBody>
          <a:bodyPr/>
          <a:lstStyle/>
          <a:p>
            <a:fld id="{70B1EDF9-0077-4FFB-AAB6-9EC6AD6BF063}" type="slidenum">
              <a:rPr lang="en-GB" smtClean="0"/>
              <a:t>7</a:t>
            </a:fld>
            <a:endParaRPr lang="en-GB" dirty="0"/>
          </a:p>
        </p:txBody>
      </p:sp>
    </p:spTree>
    <p:extLst>
      <p:ext uri="{BB962C8B-B14F-4D97-AF65-F5344CB8AC3E}">
        <p14:creationId xmlns:p14="http://schemas.microsoft.com/office/powerpoint/2010/main" val="244057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Leader –</a:t>
            </a:r>
          </a:p>
          <a:p>
            <a:r>
              <a:rPr lang="en-US" dirty="0"/>
              <a:t>Even Christians who are housebound have opportunities to share the gospel.</a:t>
            </a:r>
          </a:p>
          <a:p>
            <a:endParaRPr lang="en-US" dirty="0"/>
          </a:p>
          <a:p>
            <a:r>
              <a:rPr lang="en-US" dirty="0"/>
              <a:t>For example - PEOPLE WHO COME TO THEIR HOMES – Delivery drivers, postmen, workmen, J.Ws., careers, gardeners etc. </a:t>
            </a:r>
          </a:p>
          <a:p>
            <a:endParaRPr lang="en-US" dirty="0"/>
          </a:p>
          <a:p>
            <a:r>
              <a:rPr lang="en-US" dirty="0"/>
              <a:t>Some may also like to post copies of the Gospels or GNP to others. </a:t>
            </a:r>
          </a:p>
          <a:p>
            <a:endParaRPr lang="en-US" dirty="0"/>
          </a:p>
          <a:p>
            <a:r>
              <a:rPr lang="en-US" dirty="0"/>
              <a:t>We are God’s People who have God’s Seed to sow – Where is your field of opportunity? Be open to how God will lead you by His Spirit and through prayer.</a:t>
            </a:r>
          </a:p>
          <a:p>
            <a:endParaRPr lang="en-US" dirty="0"/>
          </a:p>
          <a:p>
            <a:endParaRPr lang="en-GB" dirty="0"/>
          </a:p>
        </p:txBody>
      </p:sp>
      <p:sp>
        <p:nvSpPr>
          <p:cNvPr id="4" name="Slide Number Placeholder 3"/>
          <p:cNvSpPr>
            <a:spLocks noGrp="1"/>
          </p:cNvSpPr>
          <p:nvPr>
            <p:ph type="sldNum" sz="quarter" idx="5"/>
          </p:nvPr>
        </p:nvSpPr>
        <p:spPr/>
        <p:txBody>
          <a:bodyPr/>
          <a:lstStyle/>
          <a:p>
            <a:fld id="{70B1EDF9-0077-4FFB-AAB6-9EC6AD6BF063}" type="slidenum">
              <a:rPr lang="en-GB" smtClean="0"/>
              <a:t>8</a:t>
            </a:fld>
            <a:endParaRPr lang="en-GB" dirty="0"/>
          </a:p>
        </p:txBody>
      </p:sp>
    </p:spTree>
    <p:extLst>
      <p:ext uri="{BB962C8B-B14F-4D97-AF65-F5344CB8AC3E}">
        <p14:creationId xmlns:p14="http://schemas.microsoft.com/office/powerpoint/2010/main" val="326405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C8D7296F-6532-4B85-AD06-D4BD82A0FD05}"/>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26609" indent="-317926">
              <a:defRPr>
                <a:solidFill>
                  <a:schemeClr val="tx1"/>
                </a:solidFill>
                <a:latin typeface="Arial" panose="020B0604020202020204" pitchFamily="34" charset="0"/>
                <a:cs typeface="Arial" panose="020B0604020202020204" pitchFamily="34" charset="0"/>
              </a:defRPr>
            </a:lvl2pPr>
            <a:lvl3pPr marL="1271705" indent="-254341">
              <a:defRPr>
                <a:solidFill>
                  <a:schemeClr val="tx1"/>
                </a:solidFill>
                <a:latin typeface="Arial" panose="020B0604020202020204" pitchFamily="34" charset="0"/>
                <a:cs typeface="Arial" panose="020B0604020202020204" pitchFamily="34" charset="0"/>
              </a:defRPr>
            </a:lvl3pPr>
            <a:lvl4pPr marL="1780387" indent="-254341">
              <a:defRPr>
                <a:solidFill>
                  <a:schemeClr val="tx1"/>
                </a:solidFill>
                <a:latin typeface="Arial" panose="020B0604020202020204" pitchFamily="34" charset="0"/>
                <a:cs typeface="Arial" panose="020B0604020202020204" pitchFamily="34" charset="0"/>
              </a:defRPr>
            </a:lvl4pPr>
            <a:lvl5pPr marL="2289070" indent="-254341">
              <a:defRPr>
                <a:solidFill>
                  <a:schemeClr val="tx1"/>
                </a:solidFill>
                <a:latin typeface="Arial" panose="020B0604020202020204" pitchFamily="34" charset="0"/>
                <a:cs typeface="Arial" panose="020B0604020202020204" pitchFamily="34" charset="0"/>
              </a:defRPr>
            </a:lvl5pPr>
            <a:lvl6pPr marL="2797752"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306434"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815116"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323798"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Outreach UK Good News Paper Training</a:t>
            </a:r>
          </a:p>
        </p:txBody>
      </p:sp>
      <p:sp>
        <p:nvSpPr>
          <p:cNvPr id="22530" name="Rectangle 6">
            <a:extLst>
              <a:ext uri="{FF2B5EF4-FFF2-40B4-BE49-F238E27FC236}">
                <a16:creationId xmlns:a16="http://schemas.microsoft.com/office/drawing/2014/main" id="{893A3D5F-0618-43BD-9534-145B741A313C}"/>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26609" indent="-317926">
              <a:defRPr>
                <a:solidFill>
                  <a:schemeClr val="tx1"/>
                </a:solidFill>
                <a:latin typeface="Arial" panose="020B0604020202020204" pitchFamily="34" charset="0"/>
                <a:cs typeface="Arial" panose="020B0604020202020204" pitchFamily="34" charset="0"/>
              </a:defRPr>
            </a:lvl2pPr>
            <a:lvl3pPr marL="1271705" indent="-254341">
              <a:defRPr>
                <a:solidFill>
                  <a:schemeClr val="tx1"/>
                </a:solidFill>
                <a:latin typeface="Arial" panose="020B0604020202020204" pitchFamily="34" charset="0"/>
                <a:cs typeface="Arial" panose="020B0604020202020204" pitchFamily="34" charset="0"/>
              </a:defRPr>
            </a:lvl3pPr>
            <a:lvl4pPr marL="1780387" indent="-254341">
              <a:defRPr>
                <a:solidFill>
                  <a:schemeClr val="tx1"/>
                </a:solidFill>
                <a:latin typeface="Arial" panose="020B0604020202020204" pitchFamily="34" charset="0"/>
                <a:cs typeface="Arial" panose="020B0604020202020204" pitchFamily="34" charset="0"/>
              </a:defRPr>
            </a:lvl4pPr>
            <a:lvl5pPr marL="2289070" indent="-254341">
              <a:defRPr>
                <a:solidFill>
                  <a:schemeClr val="tx1"/>
                </a:solidFill>
                <a:latin typeface="Arial" panose="020B0604020202020204" pitchFamily="34" charset="0"/>
                <a:cs typeface="Arial" panose="020B0604020202020204" pitchFamily="34" charset="0"/>
              </a:defRPr>
            </a:lvl5pPr>
            <a:lvl6pPr marL="2797752"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306434"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815116"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323798"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 0300 123 1990 or info@outreachuk.org</a:t>
            </a:r>
          </a:p>
        </p:txBody>
      </p:sp>
      <p:sp>
        <p:nvSpPr>
          <p:cNvPr id="22531" name="Rectangle 7">
            <a:extLst>
              <a:ext uri="{FF2B5EF4-FFF2-40B4-BE49-F238E27FC236}">
                <a16:creationId xmlns:a16="http://schemas.microsoft.com/office/drawing/2014/main" id="{A7C03E11-7FA2-417C-BC9B-7573049479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26609" indent="-317926">
              <a:defRPr>
                <a:solidFill>
                  <a:schemeClr val="tx1"/>
                </a:solidFill>
                <a:latin typeface="Arial" panose="020B0604020202020204" pitchFamily="34" charset="0"/>
                <a:cs typeface="Arial" panose="020B0604020202020204" pitchFamily="34" charset="0"/>
              </a:defRPr>
            </a:lvl2pPr>
            <a:lvl3pPr marL="1271705" indent="-254341">
              <a:defRPr>
                <a:solidFill>
                  <a:schemeClr val="tx1"/>
                </a:solidFill>
                <a:latin typeface="Arial" panose="020B0604020202020204" pitchFamily="34" charset="0"/>
                <a:cs typeface="Arial" panose="020B0604020202020204" pitchFamily="34" charset="0"/>
              </a:defRPr>
            </a:lvl3pPr>
            <a:lvl4pPr marL="1780387" indent="-254341">
              <a:defRPr>
                <a:solidFill>
                  <a:schemeClr val="tx1"/>
                </a:solidFill>
                <a:latin typeface="Arial" panose="020B0604020202020204" pitchFamily="34" charset="0"/>
                <a:cs typeface="Arial" panose="020B0604020202020204" pitchFamily="34" charset="0"/>
              </a:defRPr>
            </a:lvl4pPr>
            <a:lvl5pPr marL="2289070" indent="-254341">
              <a:defRPr>
                <a:solidFill>
                  <a:schemeClr val="tx1"/>
                </a:solidFill>
                <a:latin typeface="Arial" panose="020B0604020202020204" pitchFamily="34" charset="0"/>
                <a:cs typeface="Arial" panose="020B0604020202020204" pitchFamily="34" charset="0"/>
              </a:defRPr>
            </a:lvl5pPr>
            <a:lvl6pPr marL="2797752"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306434"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815116"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323798" indent="-254341"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5E3F932-68B9-4D4A-B783-0499E3592BB0}" type="slidenum">
              <a:rPr kumimoji="0" lang="en-GB" altLang="en-US" sz="13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32" name="Rectangle 2">
            <a:extLst>
              <a:ext uri="{FF2B5EF4-FFF2-40B4-BE49-F238E27FC236}">
                <a16:creationId xmlns:a16="http://schemas.microsoft.com/office/drawing/2014/main" id="{11DCB8CC-801F-4D45-A6A6-5713803A5492}"/>
              </a:ext>
            </a:extLst>
          </p:cNvPr>
          <p:cNvSpPr>
            <a:spLocks noGrp="1" noRot="1" noChangeAspect="1" noChangeArrowheads="1" noTextEdit="1"/>
          </p:cNvSpPr>
          <p:nvPr>
            <p:ph type="sldImg"/>
          </p:nvPr>
        </p:nvSpPr>
        <p:spPr>
          <a:ln/>
        </p:spPr>
      </p:sp>
      <p:sp>
        <p:nvSpPr>
          <p:cNvPr id="22533" name="Rectangle 3">
            <a:extLst>
              <a:ext uri="{FF2B5EF4-FFF2-40B4-BE49-F238E27FC236}">
                <a16:creationId xmlns:a16="http://schemas.microsoft.com/office/drawing/2014/main" id="{3430CC86-3B1F-4C3B-8CA0-8B39AC30EE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cs typeface="Arial" panose="020B0604020202020204" pitchFamily="34" charset="0"/>
              </a:rPr>
              <a:t>Leader -</a:t>
            </a:r>
          </a:p>
          <a:p>
            <a:pPr eaLnBrk="1" hangingPunct="1"/>
            <a:r>
              <a:rPr lang="en-GB" altLang="en-US" b="1" dirty="0">
                <a:latin typeface="Arial" panose="020B0604020202020204" pitchFamily="34" charset="0"/>
                <a:cs typeface="Arial" panose="020B0604020202020204" pitchFamily="34" charset="0"/>
              </a:rPr>
              <a:t>Question to ask?</a:t>
            </a:r>
          </a:p>
          <a:p>
            <a:pPr eaLnBrk="1" hangingPunct="1"/>
            <a:r>
              <a:rPr lang="en-GB" altLang="en-US" dirty="0">
                <a:latin typeface="Arial" panose="020B0604020202020204" pitchFamily="34" charset="0"/>
                <a:cs typeface="Arial" panose="020B0604020202020204" pitchFamily="34" charset="0"/>
              </a:rPr>
              <a:t>What do you think are the advantages of reading a News Paper? (Around 75,000 copies of GNP are distributed every month)</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(For example, The Sun distributes about 1.2 Million copies each month, with the daily Mail about 1.1 Million and the Daily Express about 300,00 copies (2019 figures) The Metro is about 1.4 Million/month.)</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At only 15p per copy it is inexpensive compared to buying tracts and gospel booklets. 25 copies (which is the minimum order) cost = £7.35 delivered. 100 copies costs £22 delivered, and 200 copies cost £37 delivered to your door. (Check as costs may change) </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Bespoke copies can also be ordered – but with minimum quantities and a small extra cost.</a:t>
            </a:r>
          </a:p>
          <a:p>
            <a:pPr eaLnBrk="1" hangingPunct="1"/>
            <a:r>
              <a:rPr lang="en-GB" altLang="en-US" dirty="0">
                <a:latin typeface="Arial" panose="020B0604020202020204" pitchFamily="34" charset="0"/>
                <a:cs typeface="Arial" panose="020B0604020202020204" pitchFamily="34" charset="0"/>
              </a:rPr>
              <a:t>For example - London City Mission have a bespoke copy called ‘Good News for London’</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These help church members to be involved in outreach. Encourage members to buy papers to distribute to their own contacts</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b="1" dirty="0">
                <a:latin typeface="Arial" panose="020B0604020202020204" pitchFamily="34" charset="0"/>
                <a:cs typeface="Arial" panose="020B0604020202020204" pitchFamily="34" charset="0"/>
              </a:rPr>
              <a:t>Really important </a:t>
            </a:r>
            <a:r>
              <a:rPr lang="en-GB" altLang="en-US" dirty="0">
                <a:latin typeface="Arial" panose="020B0604020202020204" pitchFamily="34" charset="0"/>
                <a:cs typeface="Arial" panose="020B0604020202020204" pitchFamily="34" charset="0"/>
              </a:rPr>
              <a:t>– not just a one off outreach event but month by month – consistency matters.</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Non threatening – easy to hand a free paper to someone – ‘I’ve just brought you some Good News – now that makes a change!!’</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It’s a great way to get to know people in the community – with regular monthly visits.</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Develops spiritual interest and gives opportunity for gospel witness, and possible invites to Alpha, Christianity Explored Courses.</a:t>
            </a:r>
          </a:p>
          <a:p>
            <a:pPr eaLnBrk="1" hangingPunct="1"/>
            <a:endParaRPr lang="en-GB" altLang="en-US" dirty="0">
              <a:latin typeface="Arial" panose="020B0604020202020204" pitchFamily="34" charset="0"/>
              <a:cs typeface="Arial" panose="020B0604020202020204" pitchFamily="34" charset="0"/>
            </a:endParaRPr>
          </a:p>
          <a:p>
            <a:pPr eaLnBrk="1" hangingPunct="1"/>
            <a:r>
              <a:rPr lang="en-GB" altLang="en-US" dirty="0">
                <a:latin typeface="Arial" panose="020B0604020202020204" pitchFamily="34" charset="0"/>
                <a:cs typeface="Arial" panose="020B0604020202020204" pitchFamily="34" charset="0"/>
              </a:rPr>
              <a:t>Encourage each Church Member to take one copy for themselves – and one to give away. When they’ve read their own copy, look to give that one away too. Many in our churches can get involved with this type of evangelism by doing this.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5779911" y="1169931"/>
            <a:ext cx="6419780"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533401"/>
            <a:ext cx="8206284"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711200" y="3843868"/>
            <a:ext cx="6605667"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9B45D52E-EC97-47C0-95F8-96E327E487A4}" type="slidenum">
              <a:rPr lang="en-GB" altLang="en-US" smtClean="0"/>
              <a:pPr/>
              <a:t>‹#›</a:t>
            </a:fld>
            <a:endParaRPr lang="en-GB" altLang="en-US" dirty="0"/>
          </a:p>
        </p:txBody>
      </p:sp>
    </p:spTree>
    <p:extLst>
      <p:ext uri="{BB962C8B-B14F-4D97-AF65-F5344CB8AC3E}">
        <p14:creationId xmlns:p14="http://schemas.microsoft.com/office/powerpoint/2010/main" val="178067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711200" y="533400"/>
            <a:ext cx="107696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9" name="Text Placeholder 9"/>
          <p:cNvSpPr>
            <a:spLocks noGrp="1"/>
          </p:cNvSpPr>
          <p:nvPr>
            <p:ph type="body" sz="quarter" idx="14"/>
          </p:nvPr>
        </p:nvSpPr>
        <p:spPr>
          <a:xfrm>
            <a:off x="1016003" y="3843867"/>
            <a:ext cx="9708443"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fld id="{4062D1DA-BAEF-433A-8B0D-94BB1359C60C}" type="slidenum">
              <a:rPr lang="en-GB" altLang="en-US" smtClean="0"/>
              <a:pPr/>
              <a:t>‹#›</a:t>
            </a:fld>
            <a:endParaRPr lang="en-GB" altLang="en-US" dirty="0"/>
          </a:p>
        </p:txBody>
      </p:sp>
    </p:spTree>
    <p:extLst>
      <p:ext uri="{BB962C8B-B14F-4D97-AF65-F5344CB8AC3E}">
        <p14:creationId xmlns:p14="http://schemas.microsoft.com/office/powerpoint/2010/main" val="164310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4114800"/>
            <a:ext cx="8511403"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062D1DA-BAEF-433A-8B0D-94BB1359C60C}" type="slidenum">
              <a:rPr lang="en-GB" altLang="en-US" smtClean="0"/>
              <a:pPr/>
              <a:t>‹#›</a:t>
            </a:fld>
            <a:endParaRPr lang="en-GB" altLang="en-US" dirty="0"/>
          </a:p>
        </p:txBody>
      </p:sp>
    </p:spTree>
    <p:extLst>
      <p:ext uri="{BB962C8B-B14F-4D97-AF65-F5344CB8AC3E}">
        <p14:creationId xmlns:p14="http://schemas.microsoft.com/office/powerpoint/2010/main" val="119442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711" y="533400"/>
            <a:ext cx="9146383"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22401" y="3429000"/>
            <a:ext cx="8536623"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711201" y="4301070"/>
            <a:ext cx="8509815"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062D1DA-BAEF-433A-8B0D-94BB1359C60C}" type="slidenum">
              <a:rPr lang="en-GB" altLang="en-US" smtClean="0"/>
              <a:pPr/>
              <a:t>‹#›</a:t>
            </a:fld>
            <a:endParaRPr lang="en-GB" altLang="en-US" dirty="0"/>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60522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11201" y="3429000"/>
            <a:ext cx="8509815"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711200" y="5132981"/>
            <a:ext cx="8511403"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062D1DA-BAEF-433A-8B0D-94BB1359C60C}" type="slidenum">
              <a:rPr lang="en-GB" altLang="en-US" smtClean="0"/>
              <a:pPr/>
              <a:t>‹#›</a:t>
            </a:fld>
            <a:endParaRPr lang="en-GB" altLang="en-US" dirty="0"/>
          </a:p>
        </p:txBody>
      </p:sp>
    </p:spTree>
    <p:extLst>
      <p:ext uri="{BB962C8B-B14F-4D97-AF65-F5344CB8AC3E}">
        <p14:creationId xmlns:p14="http://schemas.microsoft.com/office/powerpoint/2010/main" val="3122401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712" y="533400"/>
            <a:ext cx="9146381"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711201" y="3886200"/>
            <a:ext cx="8509815"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953000"/>
            <a:ext cx="8509813"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062D1DA-BAEF-433A-8B0D-94BB1359C60C}" type="slidenum">
              <a:rPr lang="en-GB" altLang="en-US" smtClean="0"/>
              <a:pPr/>
              <a:t>‹#›</a:t>
            </a:fld>
            <a:endParaRPr lang="en-GB" altLang="en-US" dirty="0"/>
          </a:p>
        </p:txBody>
      </p:sp>
      <p:sp>
        <p:nvSpPr>
          <p:cNvPr id="14" name="TextBox 13"/>
          <p:cNvSpPr txBox="1"/>
          <p:nvPr/>
        </p:nvSpPr>
        <p:spPr>
          <a:xfrm>
            <a:off x="304801" y="710624"/>
            <a:ext cx="60975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61601" y="2768601"/>
            <a:ext cx="60975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3088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034211"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711201" y="3928534"/>
            <a:ext cx="8509815"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711200" y="4766736"/>
            <a:ext cx="8509813"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4062D1DA-BAEF-433A-8B0D-94BB1359C60C}" type="slidenum">
              <a:rPr lang="en-GB" altLang="en-US" smtClean="0"/>
              <a:pPr/>
              <a:t>‹#›</a:t>
            </a:fld>
            <a:endParaRPr lang="en-GB" altLang="en-US" dirty="0"/>
          </a:p>
        </p:txBody>
      </p:sp>
    </p:spTree>
    <p:extLst>
      <p:ext uri="{BB962C8B-B14F-4D97-AF65-F5344CB8AC3E}">
        <p14:creationId xmlns:p14="http://schemas.microsoft.com/office/powerpoint/2010/main" val="4075979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1" y="533401"/>
            <a:ext cx="8739823"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198CDF0A-5756-4025-B853-88A8D3B8AEC6}" type="slidenum">
              <a:rPr lang="en-GB" altLang="en-US" smtClean="0"/>
              <a:pPr/>
              <a:t>‹#›</a:t>
            </a:fld>
            <a:endParaRPr lang="en-GB" altLang="en-US" dirty="0"/>
          </a:p>
        </p:txBody>
      </p:sp>
    </p:spTree>
    <p:extLst>
      <p:ext uri="{BB962C8B-B14F-4D97-AF65-F5344CB8AC3E}">
        <p14:creationId xmlns:p14="http://schemas.microsoft.com/office/powerpoint/2010/main" val="3829531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533400"/>
            <a:ext cx="2725592"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11200" y="533400"/>
            <a:ext cx="7800016"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05FC5753-D7B3-489B-80D4-7ED66DEB342B}" type="slidenum">
              <a:rPr lang="en-GB" altLang="en-US" smtClean="0"/>
              <a:pPr/>
              <a:t>‹#›</a:t>
            </a:fld>
            <a:endParaRPr lang="en-GB" altLang="en-US" dirty="0"/>
          </a:p>
        </p:txBody>
      </p:sp>
    </p:spTree>
    <p:extLst>
      <p:ext uri="{BB962C8B-B14F-4D97-AF65-F5344CB8AC3E}">
        <p14:creationId xmlns:p14="http://schemas.microsoft.com/office/powerpoint/2010/main" val="374136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711201" y="533400"/>
            <a:ext cx="8739823"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148B1ADC-3B6A-46FE-9E76-3D0A24D445D0}" type="slidenum">
              <a:rPr lang="en-GB" altLang="en-US" smtClean="0"/>
              <a:pPr/>
              <a:t>‹#›</a:t>
            </a:fld>
            <a:endParaRPr lang="en-GB" altLang="en-US" dirty="0"/>
          </a:p>
        </p:txBody>
      </p:sp>
    </p:spTree>
    <p:extLst>
      <p:ext uri="{BB962C8B-B14F-4D97-AF65-F5344CB8AC3E}">
        <p14:creationId xmlns:p14="http://schemas.microsoft.com/office/powerpoint/2010/main" val="192135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200" y="1981200"/>
            <a:ext cx="8536624"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711201" y="4487334"/>
            <a:ext cx="8536623"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dirty="0"/>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p>
            <a:fld id="{307CB824-0787-4659-A6B0-DB908D8D0F07}" type="slidenum">
              <a:rPr lang="en-GB" altLang="en-US" smtClean="0"/>
              <a:pPr/>
              <a:t>‹#›</a:t>
            </a:fld>
            <a:endParaRPr lang="en-GB" altLang="en-US" dirty="0"/>
          </a:p>
        </p:txBody>
      </p:sp>
    </p:spTree>
    <p:extLst>
      <p:ext uri="{BB962C8B-B14F-4D97-AF65-F5344CB8AC3E}">
        <p14:creationId xmlns:p14="http://schemas.microsoft.com/office/powerpoint/2010/main" val="276198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711201" y="533401"/>
            <a:ext cx="5266623"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6216483" y="533400"/>
            <a:ext cx="5264317"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4062D1DA-BAEF-433A-8B0D-94BB1359C60C}" type="slidenum">
              <a:rPr lang="en-GB" altLang="en-US" smtClean="0"/>
              <a:pPr/>
              <a:t>‹#›</a:t>
            </a:fld>
            <a:endParaRPr lang="en-GB" altLang="en-US" dirty="0"/>
          </a:p>
        </p:txBody>
      </p:sp>
    </p:spTree>
    <p:extLst>
      <p:ext uri="{BB962C8B-B14F-4D97-AF65-F5344CB8AC3E}">
        <p14:creationId xmlns:p14="http://schemas.microsoft.com/office/powerpoint/2010/main" val="2490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1016002" y="533400"/>
            <a:ext cx="4955821"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1199" y="1143001"/>
            <a:ext cx="5260623"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3355" y="566738"/>
            <a:ext cx="5018735"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6483" y="1143000"/>
            <a:ext cx="5275607"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17FBF85D-42BB-4DBA-AA70-7F3BC090EB84}" type="slidenum">
              <a:rPr lang="en-GB" altLang="en-US" smtClean="0"/>
              <a:pPr/>
              <a:t>‹#›</a:t>
            </a:fld>
            <a:endParaRPr lang="en-GB" altLang="en-US" dirty="0"/>
          </a:p>
        </p:txBody>
      </p:sp>
    </p:spTree>
    <p:extLst>
      <p:ext uri="{BB962C8B-B14F-4D97-AF65-F5344CB8AC3E}">
        <p14:creationId xmlns:p14="http://schemas.microsoft.com/office/powerpoint/2010/main" val="241558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1201" y="4495800"/>
            <a:ext cx="8739823"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fld id="{E9399B88-4A38-4F55-881D-1B997267078E}" type="slidenum">
              <a:rPr lang="en-GB" altLang="en-US" smtClean="0"/>
              <a:pPr/>
              <a:t>‹#›</a:t>
            </a:fld>
            <a:endParaRPr lang="en-GB" altLang="en-US" dirty="0"/>
          </a:p>
        </p:txBody>
      </p:sp>
    </p:spTree>
    <p:extLst>
      <p:ext uri="{BB962C8B-B14F-4D97-AF65-F5344CB8AC3E}">
        <p14:creationId xmlns:p14="http://schemas.microsoft.com/office/powerpoint/2010/main" val="194993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fld id="{318E58C3-04D2-4394-BCEC-4565F48AFF98}" type="slidenum">
              <a:rPr lang="en-GB" altLang="en-US" smtClean="0"/>
              <a:pPr/>
              <a:t>‹#›</a:t>
            </a:fld>
            <a:endParaRPr lang="en-GB" altLang="en-US" dirty="0"/>
          </a:p>
        </p:txBody>
      </p:sp>
    </p:spTree>
    <p:extLst>
      <p:ext uri="{BB962C8B-B14F-4D97-AF65-F5344CB8AC3E}">
        <p14:creationId xmlns:p14="http://schemas.microsoft.com/office/powerpoint/2010/main" val="103382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24889" y="533400"/>
            <a:ext cx="42672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711199" y="533400"/>
            <a:ext cx="5918340"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24889" y="2209803"/>
            <a:ext cx="42672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6446869A-1CB2-44C5-AF69-D7B0E06083EE}" type="slidenum">
              <a:rPr lang="en-GB" altLang="en-US" smtClean="0"/>
              <a:pPr/>
              <a:t>‹#›</a:t>
            </a:fld>
            <a:endParaRPr lang="en-GB" altLang="en-US" dirty="0"/>
          </a:p>
        </p:txBody>
      </p:sp>
    </p:spTree>
    <p:extLst>
      <p:ext uri="{BB962C8B-B14F-4D97-AF65-F5344CB8AC3E}">
        <p14:creationId xmlns:p14="http://schemas.microsoft.com/office/powerpoint/2010/main" val="83470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4400" y="1447800"/>
            <a:ext cx="4751011"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1016000" y="914400"/>
            <a:ext cx="4374632"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994704" y="2743200"/>
            <a:ext cx="4752297"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dirty="0"/>
          </a:p>
        </p:txBody>
      </p:sp>
      <p:sp>
        <p:nvSpPr>
          <p:cNvPr id="6" name="Footer Placeholder 5"/>
          <p:cNvSpPr>
            <a:spLocks noGrp="1"/>
          </p:cNvSpPr>
          <p:nvPr>
            <p:ph type="ftr" sz="quarter" idx="11"/>
          </p:nvPr>
        </p:nvSpPr>
        <p:spPr>
          <a:xfrm>
            <a:off x="711200" y="6172201"/>
            <a:ext cx="7748965" cy="365125"/>
          </a:xfrm>
        </p:spPr>
        <p:txBody>
          <a:bodyPr/>
          <a:lstStyle/>
          <a:p>
            <a:pPr>
              <a:defRPr/>
            </a:pPr>
            <a:endParaRPr lang="en-GB" dirty="0"/>
          </a:p>
        </p:txBody>
      </p:sp>
      <p:sp>
        <p:nvSpPr>
          <p:cNvPr id="7" name="Slide Number Placeholder 6"/>
          <p:cNvSpPr>
            <a:spLocks noGrp="1"/>
          </p:cNvSpPr>
          <p:nvPr>
            <p:ph type="sldNum" sz="quarter" idx="12"/>
          </p:nvPr>
        </p:nvSpPr>
        <p:spPr/>
        <p:txBody>
          <a:bodyPr/>
          <a:lstStyle/>
          <a:p>
            <a:fld id="{4062D1DA-BAEF-433A-8B0D-94BB1359C60C}" type="slidenum">
              <a:rPr lang="en-GB" altLang="en-US" smtClean="0"/>
              <a:pPr/>
              <a:t>‹#›</a:t>
            </a:fld>
            <a:endParaRPr lang="en-GB" altLang="en-US" dirty="0"/>
          </a:p>
        </p:txBody>
      </p:sp>
    </p:spTree>
    <p:extLst>
      <p:ext uri="{BB962C8B-B14F-4D97-AF65-F5344CB8AC3E}">
        <p14:creationId xmlns:p14="http://schemas.microsoft.com/office/powerpoint/2010/main" val="1888464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3894668"/>
            <a:ext cx="3293941"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4495800"/>
            <a:ext cx="8739823"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11201" y="533401"/>
            <a:ext cx="8739823"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994" y="6172204"/>
            <a:ext cx="1600617"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endParaRPr lang="en-GB" dirty="0"/>
          </a:p>
        </p:txBody>
      </p:sp>
      <p:sp>
        <p:nvSpPr>
          <p:cNvPr id="5" name="Footer Placeholder 4"/>
          <p:cNvSpPr>
            <a:spLocks noGrp="1"/>
          </p:cNvSpPr>
          <p:nvPr>
            <p:ph type="ftr" sz="quarter" idx="3"/>
          </p:nvPr>
        </p:nvSpPr>
        <p:spPr>
          <a:xfrm>
            <a:off x="711200" y="6172201"/>
            <a:ext cx="7748965"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GB" dirty="0"/>
          </a:p>
        </p:txBody>
      </p:sp>
      <p:sp>
        <p:nvSpPr>
          <p:cNvPr id="6" name="Slide Number Placeholder 5"/>
          <p:cNvSpPr>
            <a:spLocks noGrp="1"/>
          </p:cNvSpPr>
          <p:nvPr>
            <p:ph type="sldNum" sz="quarter" idx="4"/>
          </p:nvPr>
        </p:nvSpPr>
        <p:spPr>
          <a:xfrm>
            <a:off x="10365902" y="5578479"/>
            <a:ext cx="1142543"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4062D1DA-BAEF-433A-8B0D-94BB1359C60C}" type="slidenum">
              <a:rPr lang="en-GB" altLang="en-US" smtClean="0"/>
              <a:pPr/>
              <a:t>‹#›</a:t>
            </a:fld>
            <a:endParaRPr lang="en-GB" altLang="en-US" dirty="0"/>
          </a:p>
        </p:txBody>
      </p:sp>
    </p:spTree>
    <p:extLst>
      <p:ext uri="{BB962C8B-B14F-4D97-AF65-F5344CB8AC3E}">
        <p14:creationId xmlns:p14="http://schemas.microsoft.com/office/powerpoint/2010/main" val="19486153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1.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569307-E630-4872-96AF-ABA20CED7867}"/>
              </a:ext>
            </a:extLst>
          </p:cNvPr>
          <p:cNvSpPr txBox="1"/>
          <p:nvPr/>
        </p:nvSpPr>
        <p:spPr>
          <a:xfrm>
            <a:off x="2292801" y="4889422"/>
            <a:ext cx="7606395" cy="1569660"/>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Evangelism made easy for</a:t>
            </a:r>
          </a:p>
          <a:p>
            <a:pPr algn="ctr"/>
            <a:r>
              <a:rPr lang="en-GB" sz="4800" dirty="0">
                <a:latin typeface="Arial" panose="020B0604020202020204" pitchFamily="34" charset="0"/>
                <a:cs typeface="Arial" panose="020B0604020202020204" pitchFamily="34" charset="0"/>
              </a:rPr>
              <a:t> everyone. </a:t>
            </a:r>
          </a:p>
        </p:txBody>
      </p:sp>
      <p:pic>
        <p:nvPicPr>
          <p:cNvPr id="4" name="Picture 1">
            <a:extLst>
              <a:ext uri="{FF2B5EF4-FFF2-40B4-BE49-F238E27FC236}">
                <a16:creationId xmlns:a16="http://schemas.microsoft.com/office/drawing/2014/main" id="{1363A176-1A87-4363-A869-74071EE5B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723" y="398918"/>
            <a:ext cx="6758553" cy="4120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EDDDD8-4143-4ECE-90D6-D443AA517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039" y="992206"/>
            <a:ext cx="1894648" cy="2469357"/>
          </a:xfrm>
          <a:prstGeom prst="rect">
            <a:avLst/>
          </a:prstGeom>
        </p:spPr>
      </p:pic>
      <p:sp>
        <p:nvSpPr>
          <p:cNvPr id="4" name="Title 3">
            <a:extLst>
              <a:ext uri="{FF2B5EF4-FFF2-40B4-BE49-F238E27FC236}">
                <a16:creationId xmlns:a16="http://schemas.microsoft.com/office/drawing/2014/main" id="{4182EF89-9132-4E43-9BAD-5402CC0C5EA5}"/>
              </a:ext>
            </a:extLst>
          </p:cNvPr>
          <p:cNvSpPr>
            <a:spLocks noGrp="1"/>
          </p:cNvSpPr>
          <p:nvPr>
            <p:ph type="title"/>
          </p:nvPr>
        </p:nvSpPr>
        <p:spPr>
          <a:xfrm>
            <a:off x="1726088" y="117157"/>
            <a:ext cx="8739823" cy="1524000"/>
          </a:xfrm>
        </p:spPr>
        <p:txBody>
          <a:bodyPr/>
          <a:lstStyle/>
          <a:p>
            <a:r>
              <a:rPr lang="en-GB" sz="4400" b="1" dirty="0">
                <a:solidFill>
                  <a:srgbClr val="FFFF00"/>
                </a:solidFill>
                <a:latin typeface="Arial Black" panose="020B0A04020102020204" pitchFamily="34" charset="0"/>
              </a:rPr>
              <a:t>Things to remember</a:t>
            </a:r>
            <a:r>
              <a:rPr lang="en-GB" sz="4400" dirty="0">
                <a:solidFill>
                  <a:srgbClr val="FFFF00"/>
                </a:solidFill>
                <a:latin typeface="Arial Black" panose="020B0A04020102020204" pitchFamily="34" charset="0"/>
              </a:rPr>
              <a:t>:</a:t>
            </a:r>
            <a:endParaRPr lang="en-GB" dirty="0">
              <a:solidFill>
                <a:srgbClr val="FFFF00"/>
              </a:solidFill>
              <a:latin typeface="Arial Black" panose="020B0A04020102020204" pitchFamily="34" charset="0"/>
            </a:endParaRPr>
          </a:p>
        </p:txBody>
      </p:sp>
      <p:sp>
        <p:nvSpPr>
          <p:cNvPr id="5" name="Content Placeholder 4">
            <a:extLst>
              <a:ext uri="{FF2B5EF4-FFF2-40B4-BE49-F238E27FC236}">
                <a16:creationId xmlns:a16="http://schemas.microsoft.com/office/drawing/2014/main" id="{75FDF92B-9B26-4125-930C-098E9147FB5A}"/>
              </a:ext>
            </a:extLst>
          </p:cNvPr>
          <p:cNvSpPr>
            <a:spLocks noGrp="1"/>
          </p:cNvSpPr>
          <p:nvPr>
            <p:ph idx="1"/>
          </p:nvPr>
        </p:nvSpPr>
        <p:spPr>
          <a:xfrm>
            <a:off x="384979" y="2516206"/>
            <a:ext cx="9708060" cy="3210045"/>
          </a:xfrm>
        </p:spPr>
        <p:txBody>
          <a:bodyPr>
            <a:normAutofit fontScale="85000" lnSpcReduction="20000"/>
          </a:bodyPr>
          <a:lstStyle/>
          <a:p>
            <a:r>
              <a:rPr lang="en-GB" sz="3200" dirty="0">
                <a:solidFill>
                  <a:schemeClr val="tx1"/>
                </a:solidFill>
              </a:rPr>
              <a:t>Have regular corporate prayer for the distribution of the papers.</a:t>
            </a:r>
          </a:p>
          <a:p>
            <a:r>
              <a:rPr lang="en-GB" sz="3200" dirty="0">
                <a:solidFill>
                  <a:schemeClr val="tx1"/>
                </a:solidFill>
              </a:rPr>
              <a:t>Have regular feedback – share encouraging stories with each other.</a:t>
            </a:r>
          </a:p>
          <a:p>
            <a:r>
              <a:rPr lang="en-GB" sz="3200" dirty="0">
                <a:solidFill>
                  <a:schemeClr val="tx1"/>
                </a:solidFill>
              </a:rPr>
              <a:t>Ensure every paper has a name and contact details on it.</a:t>
            </a:r>
          </a:p>
          <a:p>
            <a:r>
              <a:rPr lang="en-GB" sz="3200" dirty="0">
                <a:solidFill>
                  <a:schemeClr val="tx1"/>
                </a:solidFill>
              </a:rPr>
              <a:t>Keep praying for this ministry on a regular basis</a:t>
            </a:r>
          </a:p>
          <a:p>
            <a:endParaRPr lang="en-GB" dirty="0"/>
          </a:p>
          <a:p>
            <a:endParaRPr lang="en-GB" dirty="0"/>
          </a:p>
          <a:p>
            <a:endParaRPr lang="en-GB" dirty="0"/>
          </a:p>
          <a:p>
            <a:endParaRPr lang="en-GB" dirty="0"/>
          </a:p>
          <a:p>
            <a:endParaRPr lang="en-GB" dirty="0"/>
          </a:p>
        </p:txBody>
      </p:sp>
      <p:pic>
        <p:nvPicPr>
          <p:cNvPr id="7" name="Picture 6">
            <a:extLst>
              <a:ext uri="{FF2B5EF4-FFF2-40B4-BE49-F238E27FC236}">
                <a16:creationId xmlns:a16="http://schemas.microsoft.com/office/drawing/2014/main" id="{1983826A-D0B1-4075-AB4F-8A12CE457A5F}"/>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3031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8AB44-7B1D-40C5-BA91-B707393CF9E3}"/>
              </a:ext>
            </a:extLst>
          </p:cNvPr>
          <p:cNvSpPr>
            <a:spLocks noGrp="1"/>
          </p:cNvSpPr>
          <p:nvPr>
            <p:ph type="title"/>
          </p:nvPr>
        </p:nvSpPr>
        <p:spPr>
          <a:xfrm>
            <a:off x="1726088" y="140776"/>
            <a:ext cx="8739823" cy="1524000"/>
          </a:xfrm>
        </p:spPr>
        <p:txBody>
          <a:bodyPr>
            <a:normAutofit/>
          </a:bodyPr>
          <a:lstStyle/>
          <a:p>
            <a:r>
              <a:rPr lang="en-GB" sz="4400" b="1" dirty="0">
                <a:solidFill>
                  <a:srgbClr val="FFFF00"/>
                </a:solidFill>
                <a:latin typeface="Arial Black" panose="020B0A04020102020204" pitchFamily="34" charset="0"/>
              </a:rPr>
              <a:t>THINGS TO REMEMBER..</a:t>
            </a:r>
          </a:p>
        </p:txBody>
      </p:sp>
      <p:sp>
        <p:nvSpPr>
          <p:cNvPr id="3" name="Content Placeholder 2">
            <a:extLst>
              <a:ext uri="{FF2B5EF4-FFF2-40B4-BE49-F238E27FC236}">
                <a16:creationId xmlns:a16="http://schemas.microsoft.com/office/drawing/2014/main" id="{89495ABD-3EF1-48E0-8CF3-ECB668971B65}"/>
              </a:ext>
            </a:extLst>
          </p:cNvPr>
          <p:cNvSpPr>
            <a:spLocks noGrp="1"/>
          </p:cNvSpPr>
          <p:nvPr>
            <p:ph idx="1"/>
          </p:nvPr>
        </p:nvSpPr>
        <p:spPr>
          <a:xfrm>
            <a:off x="401234" y="1545165"/>
            <a:ext cx="8739823" cy="3767670"/>
          </a:xfrm>
        </p:spPr>
        <p:txBody>
          <a:bodyPr>
            <a:normAutofit/>
          </a:bodyPr>
          <a:lstStyle/>
          <a:p>
            <a:r>
              <a:rPr lang="en-GB" sz="3200" dirty="0">
                <a:solidFill>
                  <a:schemeClr val="tx1"/>
                </a:solidFill>
              </a:rPr>
              <a:t>Insert leaflets advertising Church events and enquires courses.</a:t>
            </a:r>
          </a:p>
          <a:p>
            <a:r>
              <a:rPr lang="en-GB" sz="3200" dirty="0">
                <a:solidFill>
                  <a:schemeClr val="tx1"/>
                </a:solidFill>
              </a:rPr>
              <a:t>Read the  paper yourself before handing it out.</a:t>
            </a:r>
          </a:p>
          <a:p>
            <a:r>
              <a:rPr lang="en-GB" sz="3200" dirty="0">
                <a:solidFill>
                  <a:schemeClr val="tx1"/>
                </a:solidFill>
              </a:rPr>
              <a:t>Have realistic expectations about the results. </a:t>
            </a:r>
          </a:p>
          <a:p>
            <a:endParaRPr lang="en-GB" dirty="0"/>
          </a:p>
        </p:txBody>
      </p:sp>
      <p:pic>
        <p:nvPicPr>
          <p:cNvPr id="5" name="Picture 4">
            <a:extLst>
              <a:ext uri="{FF2B5EF4-FFF2-40B4-BE49-F238E27FC236}">
                <a16:creationId xmlns:a16="http://schemas.microsoft.com/office/drawing/2014/main" id="{94E5FA16-3EB7-4CC8-BC01-ECD91C5342CD}"/>
              </a:ext>
            </a:extLst>
          </p:cNvPr>
          <p:cNvPicPr>
            <a:picLocks noChangeAspect="1"/>
          </p:cNvPicPr>
          <p:nvPr/>
        </p:nvPicPr>
        <p:blipFill rotWithShape="1">
          <a:blip r:embed="rId3"/>
          <a:srcRect l="53832" t="42722" r="28904" b="39173"/>
          <a:stretch/>
        </p:blipFill>
        <p:spPr>
          <a:xfrm>
            <a:off x="10629413" y="5882314"/>
            <a:ext cx="1483464" cy="874644"/>
          </a:xfrm>
          <a:prstGeom prst="rect">
            <a:avLst/>
          </a:prstGeom>
        </p:spPr>
      </p:pic>
      <p:pic>
        <p:nvPicPr>
          <p:cNvPr id="6" name="Picture 5">
            <a:extLst>
              <a:ext uri="{FF2B5EF4-FFF2-40B4-BE49-F238E27FC236}">
                <a16:creationId xmlns:a16="http://schemas.microsoft.com/office/drawing/2014/main" id="{CD249209-0FCC-48BB-9E5A-6532373D90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7035" y="1227908"/>
            <a:ext cx="2093730" cy="2890935"/>
          </a:xfrm>
          <a:prstGeom prst="rect">
            <a:avLst/>
          </a:prstGeom>
        </p:spPr>
      </p:pic>
    </p:spTree>
    <p:extLst>
      <p:ext uri="{BB962C8B-B14F-4D97-AF65-F5344CB8AC3E}">
        <p14:creationId xmlns:p14="http://schemas.microsoft.com/office/powerpoint/2010/main" val="71950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063D-1280-4C91-852F-39E276DC29A3}"/>
              </a:ext>
            </a:extLst>
          </p:cNvPr>
          <p:cNvSpPr>
            <a:spLocks noGrp="1"/>
          </p:cNvSpPr>
          <p:nvPr>
            <p:ph type="title"/>
          </p:nvPr>
        </p:nvSpPr>
        <p:spPr>
          <a:xfrm>
            <a:off x="1726088" y="0"/>
            <a:ext cx="8739823" cy="1524000"/>
          </a:xfrm>
        </p:spPr>
        <p:txBody>
          <a:bodyPr>
            <a:normAutofit/>
          </a:bodyPr>
          <a:lstStyle/>
          <a:p>
            <a:pPr algn="ctr"/>
            <a:r>
              <a:rPr lang="en-US" sz="4000" dirty="0">
                <a:solidFill>
                  <a:srgbClr val="FFFF00"/>
                </a:solidFill>
                <a:latin typeface="Arial Black" panose="020B0A04020102020204" pitchFamily="34" charset="0"/>
              </a:rPr>
              <a:t>The pocket testament league gospels</a:t>
            </a:r>
            <a:endParaRPr lang="en-GB" sz="4000" dirty="0">
              <a:solidFill>
                <a:srgbClr val="FFFF00"/>
              </a:solidFill>
              <a:latin typeface="Arial Black" panose="020B0A04020102020204" pitchFamily="34" charset="0"/>
            </a:endParaRPr>
          </a:p>
        </p:txBody>
      </p:sp>
      <p:pic>
        <p:nvPicPr>
          <p:cNvPr id="5" name="Picture 4">
            <a:extLst>
              <a:ext uri="{FF2B5EF4-FFF2-40B4-BE49-F238E27FC236}">
                <a16:creationId xmlns:a16="http://schemas.microsoft.com/office/drawing/2014/main" id="{72D62497-7370-421C-9669-C626D423C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313" y="1835641"/>
            <a:ext cx="3015272" cy="4249302"/>
          </a:xfrm>
          <a:prstGeom prst="rect">
            <a:avLst/>
          </a:prstGeom>
        </p:spPr>
      </p:pic>
      <p:pic>
        <p:nvPicPr>
          <p:cNvPr id="6" name="Picture 5">
            <a:extLst>
              <a:ext uri="{FF2B5EF4-FFF2-40B4-BE49-F238E27FC236}">
                <a16:creationId xmlns:a16="http://schemas.microsoft.com/office/drawing/2014/main" id="{E1C1F3C1-B87D-4717-8389-A21BF6591AF0}"/>
              </a:ext>
            </a:extLst>
          </p:cNvPr>
          <p:cNvPicPr>
            <a:picLocks noChangeAspect="1"/>
          </p:cNvPicPr>
          <p:nvPr/>
        </p:nvPicPr>
        <p:blipFill rotWithShape="1">
          <a:blip r:embed="rId4"/>
          <a:srcRect l="53832" t="42722" r="28904" b="39173"/>
          <a:stretch/>
        </p:blipFill>
        <p:spPr>
          <a:xfrm>
            <a:off x="10470657" y="5882314"/>
            <a:ext cx="1483464" cy="874644"/>
          </a:xfrm>
          <a:prstGeom prst="rect">
            <a:avLst/>
          </a:prstGeom>
        </p:spPr>
      </p:pic>
      <p:pic>
        <p:nvPicPr>
          <p:cNvPr id="7" name="Picture 6">
            <a:extLst>
              <a:ext uri="{FF2B5EF4-FFF2-40B4-BE49-F238E27FC236}">
                <a16:creationId xmlns:a16="http://schemas.microsoft.com/office/drawing/2014/main" id="{9C9C4BC9-6F7B-4F38-9A1E-E73F4646F3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9455" y="1835642"/>
            <a:ext cx="3015272" cy="4260468"/>
          </a:xfrm>
          <a:prstGeom prst="rect">
            <a:avLst/>
          </a:prstGeom>
        </p:spPr>
      </p:pic>
      <p:pic>
        <p:nvPicPr>
          <p:cNvPr id="8" name="Picture 7">
            <a:extLst>
              <a:ext uri="{FF2B5EF4-FFF2-40B4-BE49-F238E27FC236}">
                <a16:creationId xmlns:a16="http://schemas.microsoft.com/office/drawing/2014/main" id="{874F41FA-364E-4A80-BD59-80EE4EFC81BF}"/>
              </a:ext>
            </a:extLst>
          </p:cNvPr>
          <p:cNvPicPr>
            <a:picLocks noChangeAspect="1"/>
          </p:cNvPicPr>
          <p:nvPr/>
        </p:nvPicPr>
        <p:blipFill rotWithShape="1">
          <a:blip r:embed="rId6"/>
          <a:srcRect l="3913" t="11962" r="2609" b="10705"/>
          <a:stretch/>
        </p:blipFill>
        <p:spPr>
          <a:xfrm>
            <a:off x="164263" y="5814436"/>
            <a:ext cx="2092180" cy="942522"/>
          </a:xfrm>
          <a:prstGeom prst="rect">
            <a:avLst/>
          </a:prstGeom>
        </p:spPr>
      </p:pic>
    </p:spTree>
    <p:extLst>
      <p:ext uri="{BB962C8B-B14F-4D97-AF65-F5344CB8AC3E}">
        <p14:creationId xmlns:p14="http://schemas.microsoft.com/office/powerpoint/2010/main" val="2568866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917522-877F-48DA-A269-E52E3597873D}"/>
              </a:ext>
            </a:extLst>
          </p:cNvPr>
          <p:cNvPicPr>
            <a:picLocks noChangeAspect="1"/>
          </p:cNvPicPr>
          <p:nvPr/>
        </p:nvPicPr>
        <p:blipFill rotWithShape="1">
          <a:blip r:embed="rId3"/>
          <a:srcRect l="24574" t="18329" r="23482" b="20495"/>
          <a:stretch/>
        </p:blipFill>
        <p:spPr>
          <a:xfrm>
            <a:off x="1153550" y="974824"/>
            <a:ext cx="9692640" cy="5782133"/>
          </a:xfrm>
          <a:prstGeom prst="rect">
            <a:avLst/>
          </a:prstGeom>
        </p:spPr>
      </p:pic>
      <p:pic>
        <p:nvPicPr>
          <p:cNvPr id="4" name="Picture 3">
            <a:extLst>
              <a:ext uri="{FF2B5EF4-FFF2-40B4-BE49-F238E27FC236}">
                <a16:creationId xmlns:a16="http://schemas.microsoft.com/office/drawing/2014/main" id="{0E0F2F82-E032-45B1-972F-FCE3A46B6D4C}"/>
              </a:ext>
            </a:extLst>
          </p:cNvPr>
          <p:cNvPicPr>
            <a:picLocks noChangeAspect="1"/>
          </p:cNvPicPr>
          <p:nvPr/>
        </p:nvPicPr>
        <p:blipFill rotWithShape="1">
          <a:blip r:embed="rId4"/>
          <a:srcRect l="53832" t="42722" r="28904" b="39173"/>
          <a:stretch/>
        </p:blipFill>
        <p:spPr>
          <a:xfrm>
            <a:off x="10460600" y="5882313"/>
            <a:ext cx="1483464" cy="874644"/>
          </a:xfrm>
          <a:prstGeom prst="rect">
            <a:avLst/>
          </a:prstGeom>
        </p:spPr>
      </p:pic>
      <p:sp>
        <p:nvSpPr>
          <p:cNvPr id="2" name="Rectangle 1">
            <a:extLst>
              <a:ext uri="{FF2B5EF4-FFF2-40B4-BE49-F238E27FC236}">
                <a16:creationId xmlns:a16="http://schemas.microsoft.com/office/drawing/2014/main" id="{27D36B13-EC33-44C9-A427-CB0E3AA55B26}"/>
              </a:ext>
            </a:extLst>
          </p:cNvPr>
          <p:cNvSpPr/>
          <p:nvPr/>
        </p:nvSpPr>
        <p:spPr>
          <a:xfrm>
            <a:off x="417576" y="328493"/>
            <a:ext cx="11356848" cy="646331"/>
          </a:xfrm>
          <a:prstGeom prst="rect">
            <a:avLst/>
          </a:prstGeom>
        </p:spPr>
        <p:txBody>
          <a:bodyPr wrap="square">
            <a:spAutoFit/>
          </a:bodyPr>
          <a:lstStyle/>
          <a:p>
            <a:pPr algn="ctr"/>
            <a:r>
              <a:rPr lang="en-GB" sz="3600" b="1" dirty="0">
                <a:solidFill>
                  <a:srgbClr val="FFFF00"/>
                </a:solidFill>
              </a:rPr>
              <a:t>“Love is the bridge”</a:t>
            </a:r>
          </a:p>
        </p:txBody>
      </p:sp>
    </p:spTree>
    <p:extLst>
      <p:ext uri="{BB962C8B-B14F-4D97-AF65-F5344CB8AC3E}">
        <p14:creationId xmlns:p14="http://schemas.microsoft.com/office/powerpoint/2010/main" val="208182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B9DB396-6738-492E-BA96-935A95EB6CAC}"/>
              </a:ext>
            </a:extLst>
          </p:cNvPr>
          <p:cNvSpPr>
            <a:spLocks noGrp="1"/>
          </p:cNvSpPr>
          <p:nvPr>
            <p:ph type="subTitle" idx="1"/>
          </p:nvPr>
        </p:nvSpPr>
        <p:spPr>
          <a:xfrm>
            <a:off x="1223264" y="732538"/>
            <a:ext cx="6605667" cy="3510278"/>
          </a:xfrm>
        </p:spPr>
        <p:txBody>
          <a:bodyPr>
            <a:noAutofit/>
          </a:bodyPr>
          <a:lstStyle/>
          <a:p>
            <a:r>
              <a:rPr lang="en-GB" sz="8800" b="1" dirty="0">
                <a:solidFill>
                  <a:srgbClr val="FFFF00"/>
                </a:solidFill>
              </a:rPr>
              <a:t>Read</a:t>
            </a:r>
          </a:p>
          <a:p>
            <a:r>
              <a:rPr lang="en-GB" sz="8800" b="1" dirty="0">
                <a:solidFill>
                  <a:srgbClr val="FFFF00"/>
                </a:solidFill>
              </a:rPr>
              <a:t>Carry</a:t>
            </a:r>
          </a:p>
          <a:p>
            <a:r>
              <a:rPr lang="en-GB" sz="8800" b="1" dirty="0">
                <a:solidFill>
                  <a:srgbClr val="FFFF00"/>
                </a:solidFill>
              </a:rPr>
              <a:t>Share</a:t>
            </a:r>
          </a:p>
        </p:txBody>
      </p:sp>
      <p:pic>
        <p:nvPicPr>
          <p:cNvPr id="4" name="Picture 3">
            <a:extLst>
              <a:ext uri="{FF2B5EF4-FFF2-40B4-BE49-F238E27FC236}">
                <a16:creationId xmlns:a16="http://schemas.microsoft.com/office/drawing/2014/main" id="{C7640FE8-4EDF-4C30-91F1-7239A8FFA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1" y="590136"/>
            <a:ext cx="4174204" cy="5677727"/>
          </a:xfrm>
          <a:prstGeom prst="rect">
            <a:avLst/>
          </a:prstGeom>
        </p:spPr>
      </p:pic>
      <p:pic>
        <p:nvPicPr>
          <p:cNvPr id="5" name="Picture 4">
            <a:extLst>
              <a:ext uri="{FF2B5EF4-FFF2-40B4-BE49-F238E27FC236}">
                <a16:creationId xmlns:a16="http://schemas.microsoft.com/office/drawing/2014/main" id="{3B7FEF10-F1E3-4007-B409-3550609284F5}"/>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32867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EEB33C2-ED55-478A-888A-4695DDF3CD5E}"/>
              </a:ext>
            </a:extLst>
          </p:cNvPr>
          <p:cNvPicPr>
            <a:picLocks noChangeAspect="1"/>
          </p:cNvPicPr>
          <p:nvPr/>
        </p:nvPicPr>
        <p:blipFill rotWithShape="1">
          <a:blip r:embed="rId3"/>
          <a:srcRect l="17192" t="14137" r="23039" b="11625"/>
          <a:stretch/>
        </p:blipFill>
        <p:spPr>
          <a:xfrm>
            <a:off x="3373054" y="880925"/>
            <a:ext cx="3305908" cy="2308653"/>
          </a:xfrm>
          <a:prstGeom prst="rect">
            <a:avLst/>
          </a:prstGeom>
        </p:spPr>
      </p:pic>
      <p:pic>
        <p:nvPicPr>
          <p:cNvPr id="5" name="Picture 4">
            <a:extLst>
              <a:ext uri="{FF2B5EF4-FFF2-40B4-BE49-F238E27FC236}">
                <a16:creationId xmlns:a16="http://schemas.microsoft.com/office/drawing/2014/main" id="{04DB31DF-DAE1-4EF2-A5F1-C82D613D448B}"/>
              </a:ext>
            </a:extLst>
          </p:cNvPr>
          <p:cNvPicPr>
            <a:picLocks noChangeAspect="1"/>
          </p:cNvPicPr>
          <p:nvPr/>
        </p:nvPicPr>
        <p:blipFill rotWithShape="1">
          <a:blip r:embed="rId4"/>
          <a:srcRect l="33923" t="11624" r="34923" b="9520"/>
          <a:stretch/>
        </p:blipFill>
        <p:spPr>
          <a:xfrm rot="21011885">
            <a:off x="515159" y="379828"/>
            <a:ext cx="2421859" cy="3446584"/>
          </a:xfrm>
          <a:prstGeom prst="rect">
            <a:avLst/>
          </a:prstGeom>
        </p:spPr>
      </p:pic>
      <p:sp>
        <p:nvSpPr>
          <p:cNvPr id="2" name="Title 1">
            <a:extLst>
              <a:ext uri="{FF2B5EF4-FFF2-40B4-BE49-F238E27FC236}">
                <a16:creationId xmlns:a16="http://schemas.microsoft.com/office/drawing/2014/main" id="{496F5E50-B292-41F6-9D93-AAC666ADFA26}"/>
              </a:ext>
            </a:extLst>
          </p:cNvPr>
          <p:cNvSpPr>
            <a:spLocks noGrp="1"/>
          </p:cNvSpPr>
          <p:nvPr>
            <p:ph type="title"/>
          </p:nvPr>
        </p:nvSpPr>
        <p:spPr>
          <a:xfrm>
            <a:off x="1889590" y="-229660"/>
            <a:ext cx="8739823" cy="1524000"/>
          </a:xfrm>
        </p:spPr>
        <p:txBody>
          <a:bodyPr/>
          <a:lstStyle/>
          <a:p>
            <a:pPr algn="ctr"/>
            <a:r>
              <a:rPr lang="en-US" dirty="0">
                <a:solidFill>
                  <a:srgbClr val="FFFF00"/>
                </a:solidFill>
                <a:latin typeface="Arial Black" panose="020B0A04020102020204" pitchFamily="34" charset="0"/>
              </a:rPr>
              <a:t>Examples of OTHER P.T.L. GOSPELS.</a:t>
            </a:r>
            <a:endParaRPr lang="en-GB" dirty="0">
              <a:solidFill>
                <a:srgbClr val="FFFF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3271F7C4-90A1-472C-9B82-C6F0F4A18072}"/>
              </a:ext>
            </a:extLst>
          </p:cNvPr>
          <p:cNvSpPr>
            <a:spLocks noGrp="1"/>
          </p:cNvSpPr>
          <p:nvPr>
            <p:ph idx="1"/>
          </p:nvPr>
        </p:nvSpPr>
        <p:spPr>
          <a:xfrm>
            <a:off x="851878" y="2291862"/>
            <a:ext cx="8739823" cy="3767670"/>
          </a:xfrm>
        </p:spPr>
        <p:txBody>
          <a:bodyPr/>
          <a:lstStyle/>
          <a:p>
            <a:endParaRPr lang="en-GB" dirty="0"/>
          </a:p>
        </p:txBody>
      </p:sp>
      <p:pic>
        <p:nvPicPr>
          <p:cNvPr id="4" name="Picture 3">
            <a:extLst>
              <a:ext uri="{FF2B5EF4-FFF2-40B4-BE49-F238E27FC236}">
                <a16:creationId xmlns:a16="http://schemas.microsoft.com/office/drawing/2014/main" id="{88752AD4-2C24-4411-A392-F450D9B6275A}"/>
              </a:ext>
            </a:extLst>
          </p:cNvPr>
          <p:cNvPicPr>
            <a:picLocks noChangeAspect="1"/>
          </p:cNvPicPr>
          <p:nvPr/>
        </p:nvPicPr>
        <p:blipFill rotWithShape="1">
          <a:blip r:embed="rId5"/>
          <a:srcRect l="53832" t="42722" r="28904" b="39173"/>
          <a:stretch/>
        </p:blipFill>
        <p:spPr>
          <a:xfrm>
            <a:off x="10629413" y="5882314"/>
            <a:ext cx="1483464" cy="874644"/>
          </a:xfrm>
          <a:prstGeom prst="rect">
            <a:avLst/>
          </a:prstGeom>
        </p:spPr>
      </p:pic>
      <p:pic>
        <p:nvPicPr>
          <p:cNvPr id="6" name="Picture 5">
            <a:extLst>
              <a:ext uri="{FF2B5EF4-FFF2-40B4-BE49-F238E27FC236}">
                <a16:creationId xmlns:a16="http://schemas.microsoft.com/office/drawing/2014/main" id="{5973053D-BE8A-4F4F-8957-FE2967BFE42E}"/>
              </a:ext>
            </a:extLst>
          </p:cNvPr>
          <p:cNvPicPr>
            <a:picLocks noChangeAspect="1"/>
          </p:cNvPicPr>
          <p:nvPr/>
        </p:nvPicPr>
        <p:blipFill rotWithShape="1">
          <a:blip r:embed="rId6"/>
          <a:srcRect l="18649" t="10516" r="18005" b="9806"/>
          <a:stretch/>
        </p:blipFill>
        <p:spPr>
          <a:xfrm>
            <a:off x="79123" y="4007408"/>
            <a:ext cx="3859184" cy="2729132"/>
          </a:xfrm>
          <a:prstGeom prst="rect">
            <a:avLst/>
          </a:prstGeom>
        </p:spPr>
      </p:pic>
      <p:pic>
        <p:nvPicPr>
          <p:cNvPr id="9" name="Picture 8">
            <a:extLst>
              <a:ext uri="{FF2B5EF4-FFF2-40B4-BE49-F238E27FC236}">
                <a16:creationId xmlns:a16="http://schemas.microsoft.com/office/drawing/2014/main" id="{157A3F58-50D2-47E6-A80D-42EA031DA0BE}"/>
              </a:ext>
            </a:extLst>
          </p:cNvPr>
          <p:cNvPicPr>
            <a:picLocks noChangeAspect="1"/>
          </p:cNvPicPr>
          <p:nvPr/>
        </p:nvPicPr>
        <p:blipFill rotWithShape="1">
          <a:blip r:embed="rId7"/>
          <a:srcRect l="49608" t="11625" r="18767" b="8986"/>
          <a:stretch/>
        </p:blipFill>
        <p:spPr>
          <a:xfrm rot="21128785">
            <a:off x="7444833" y="747106"/>
            <a:ext cx="1933663" cy="2729132"/>
          </a:xfrm>
          <a:prstGeom prst="rect">
            <a:avLst/>
          </a:prstGeom>
        </p:spPr>
      </p:pic>
      <p:pic>
        <p:nvPicPr>
          <p:cNvPr id="10" name="Picture 9">
            <a:extLst>
              <a:ext uri="{FF2B5EF4-FFF2-40B4-BE49-F238E27FC236}">
                <a16:creationId xmlns:a16="http://schemas.microsoft.com/office/drawing/2014/main" id="{148138E1-267E-4CEA-B73B-D71BE86FAC7D}"/>
              </a:ext>
            </a:extLst>
          </p:cNvPr>
          <p:cNvPicPr>
            <a:picLocks noChangeAspect="1"/>
          </p:cNvPicPr>
          <p:nvPr/>
        </p:nvPicPr>
        <p:blipFill rotWithShape="1">
          <a:blip r:embed="rId8"/>
          <a:srcRect l="33769" t="11625" r="34577" b="11624"/>
          <a:stretch/>
        </p:blipFill>
        <p:spPr>
          <a:xfrm rot="456009">
            <a:off x="9729297" y="186557"/>
            <a:ext cx="2195311" cy="2992775"/>
          </a:xfrm>
          <a:prstGeom prst="rect">
            <a:avLst/>
          </a:prstGeom>
        </p:spPr>
      </p:pic>
      <p:pic>
        <p:nvPicPr>
          <p:cNvPr id="11" name="Picture 10">
            <a:extLst>
              <a:ext uri="{FF2B5EF4-FFF2-40B4-BE49-F238E27FC236}">
                <a16:creationId xmlns:a16="http://schemas.microsoft.com/office/drawing/2014/main" id="{24A05EBA-CD0E-47F9-9C18-209D1FE9911F}"/>
              </a:ext>
            </a:extLst>
          </p:cNvPr>
          <p:cNvPicPr>
            <a:picLocks noChangeAspect="1"/>
          </p:cNvPicPr>
          <p:nvPr/>
        </p:nvPicPr>
        <p:blipFill rotWithShape="1">
          <a:blip r:embed="rId9"/>
          <a:srcRect l="34863" t="11625" r="35252" b="11624"/>
          <a:stretch/>
        </p:blipFill>
        <p:spPr>
          <a:xfrm rot="21275858">
            <a:off x="3991804" y="3426751"/>
            <a:ext cx="2250640" cy="3249715"/>
          </a:xfrm>
          <a:prstGeom prst="rect">
            <a:avLst/>
          </a:prstGeom>
        </p:spPr>
      </p:pic>
      <p:pic>
        <p:nvPicPr>
          <p:cNvPr id="12" name="Picture 11">
            <a:extLst>
              <a:ext uri="{FF2B5EF4-FFF2-40B4-BE49-F238E27FC236}">
                <a16:creationId xmlns:a16="http://schemas.microsoft.com/office/drawing/2014/main" id="{34FFCBBC-F49B-480C-ACE9-7949AA677FD5}"/>
              </a:ext>
            </a:extLst>
          </p:cNvPr>
          <p:cNvPicPr>
            <a:picLocks noChangeAspect="1"/>
          </p:cNvPicPr>
          <p:nvPr/>
        </p:nvPicPr>
        <p:blipFill rotWithShape="1">
          <a:blip r:embed="rId10"/>
          <a:srcRect l="17539" t="11625" r="19115" b="9929"/>
          <a:stretch/>
        </p:blipFill>
        <p:spPr>
          <a:xfrm>
            <a:off x="8764675" y="3426808"/>
            <a:ext cx="3360950" cy="2340060"/>
          </a:xfrm>
          <a:prstGeom prst="rect">
            <a:avLst/>
          </a:prstGeom>
        </p:spPr>
      </p:pic>
      <p:pic>
        <p:nvPicPr>
          <p:cNvPr id="13" name="Picture 12">
            <a:extLst>
              <a:ext uri="{FF2B5EF4-FFF2-40B4-BE49-F238E27FC236}">
                <a16:creationId xmlns:a16="http://schemas.microsoft.com/office/drawing/2014/main" id="{A6BB2CDA-BB37-4305-A387-F880E2A7FD7F}"/>
              </a:ext>
            </a:extLst>
          </p:cNvPr>
          <p:cNvPicPr>
            <a:picLocks noChangeAspect="1"/>
          </p:cNvPicPr>
          <p:nvPr/>
        </p:nvPicPr>
        <p:blipFill rotWithShape="1">
          <a:blip r:embed="rId11"/>
          <a:srcRect l="33900" t="10867" r="33884" b="10867"/>
          <a:stretch/>
        </p:blipFill>
        <p:spPr>
          <a:xfrm rot="563868">
            <a:off x="6246379" y="3402442"/>
            <a:ext cx="2373255" cy="3241601"/>
          </a:xfrm>
          <a:prstGeom prst="rect">
            <a:avLst/>
          </a:prstGeom>
        </p:spPr>
      </p:pic>
    </p:spTree>
    <p:extLst>
      <p:ext uri="{BB962C8B-B14F-4D97-AF65-F5344CB8AC3E}">
        <p14:creationId xmlns:p14="http://schemas.microsoft.com/office/powerpoint/2010/main" val="1273666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tx1"/>
          </a:fgClr>
          <a:bgClr>
            <a:schemeClr val="tx1"/>
          </a:bgClr>
        </a:patt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022BC-CC89-4264-95EE-589B567F801F}"/>
              </a:ext>
            </a:extLst>
          </p:cNvPr>
          <p:cNvSpPr>
            <a:spLocks noGrp="1"/>
          </p:cNvSpPr>
          <p:nvPr>
            <p:ph type="title" idx="4294967295"/>
          </p:nvPr>
        </p:nvSpPr>
        <p:spPr>
          <a:xfrm>
            <a:off x="-1336023" y="-297414"/>
            <a:ext cx="11088687" cy="1325563"/>
          </a:xfrm>
        </p:spPr>
        <p:txBody>
          <a:bodyPr>
            <a:normAutofit/>
          </a:bodyPr>
          <a:lstStyle/>
          <a:p>
            <a:pPr algn="ctr"/>
            <a:r>
              <a:rPr lang="en-US" sz="2800" b="1" dirty="0">
                <a:solidFill>
                  <a:schemeClr val="bg1"/>
                </a:solidFill>
                <a:latin typeface="Arial Black" panose="020B0A04020102020204" pitchFamily="34" charset="0"/>
              </a:rPr>
              <a:t>UNIQUE evangelistic opportunities</a:t>
            </a:r>
            <a:r>
              <a:rPr lang="en-US" sz="2800" b="1" dirty="0">
                <a:solidFill>
                  <a:schemeClr val="bg1"/>
                </a:solidFill>
              </a:rPr>
              <a:t>.  </a:t>
            </a:r>
            <a:endParaRPr lang="en-GB" sz="2800" b="1" dirty="0">
              <a:solidFill>
                <a:schemeClr val="bg1"/>
              </a:solidFill>
            </a:endParaRPr>
          </a:p>
        </p:txBody>
      </p:sp>
      <p:sp>
        <p:nvSpPr>
          <p:cNvPr id="30" name="TextBox 29">
            <a:extLst>
              <a:ext uri="{FF2B5EF4-FFF2-40B4-BE49-F238E27FC236}">
                <a16:creationId xmlns:a16="http://schemas.microsoft.com/office/drawing/2014/main" id="{88421952-56B1-4576-BB75-617D0C7D2E4D}"/>
              </a:ext>
            </a:extLst>
          </p:cNvPr>
          <p:cNvSpPr txBox="1"/>
          <p:nvPr/>
        </p:nvSpPr>
        <p:spPr>
          <a:xfrm>
            <a:off x="1326529" y="2728354"/>
            <a:ext cx="1778399" cy="1477328"/>
          </a:xfrm>
          <a:prstGeom prst="rect">
            <a:avLst/>
          </a:prstGeom>
          <a:noFill/>
          <a:ln>
            <a:solidFill>
              <a:schemeClr val="accent1"/>
            </a:solidFill>
          </a:ln>
        </p:spPr>
        <p:txBody>
          <a:bodyPr wrap="square" rtlCol="0">
            <a:spAutoFit/>
          </a:bodyPr>
          <a:lstStyle/>
          <a:p>
            <a:pPr algn="ctr"/>
            <a:r>
              <a:rPr lang="en-US" dirty="0">
                <a:solidFill>
                  <a:schemeClr val="bg1"/>
                </a:solidFill>
              </a:rPr>
              <a:t>Students</a:t>
            </a:r>
          </a:p>
          <a:p>
            <a:pPr algn="ctr"/>
            <a:endParaRPr lang="en-US" dirty="0"/>
          </a:p>
          <a:p>
            <a:pPr algn="ctr"/>
            <a:endParaRPr lang="en-US" dirty="0"/>
          </a:p>
          <a:p>
            <a:pPr algn="ctr"/>
            <a:endParaRPr lang="en-US" dirty="0"/>
          </a:p>
          <a:p>
            <a:pPr algn="ctr"/>
            <a:endParaRPr lang="en-GB" dirty="0"/>
          </a:p>
        </p:txBody>
      </p:sp>
      <p:pic>
        <p:nvPicPr>
          <p:cNvPr id="42" name="Picture 41">
            <a:extLst>
              <a:ext uri="{FF2B5EF4-FFF2-40B4-BE49-F238E27FC236}">
                <a16:creationId xmlns:a16="http://schemas.microsoft.com/office/drawing/2014/main" id="{BBC8CC69-7AA8-4A44-84E9-83B8EA226015}"/>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53832" t="42722" r="28904" b="39173"/>
          <a:stretch/>
        </p:blipFill>
        <p:spPr>
          <a:xfrm>
            <a:off x="10557193" y="5872829"/>
            <a:ext cx="1483464" cy="874644"/>
          </a:xfrm>
          <a:prstGeom prst="rect">
            <a:avLst/>
          </a:prstGeom>
        </p:spPr>
      </p:pic>
      <p:sp>
        <p:nvSpPr>
          <p:cNvPr id="2" name="Oval 1">
            <a:extLst>
              <a:ext uri="{FF2B5EF4-FFF2-40B4-BE49-F238E27FC236}">
                <a16:creationId xmlns:a16="http://schemas.microsoft.com/office/drawing/2014/main" id="{E9E48EB4-69A1-45E6-9432-405FB1ABC3D2}"/>
              </a:ext>
            </a:extLst>
          </p:cNvPr>
          <p:cNvSpPr/>
          <p:nvPr/>
        </p:nvSpPr>
        <p:spPr>
          <a:xfrm>
            <a:off x="4908425" y="2728354"/>
            <a:ext cx="2582426" cy="16089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a:extLst>
              <a:ext uri="{FF2B5EF4-FFF2-40B4-BE49-F238E27FC236}">
                <a16:creationId xmlns:a16="http://schemas.microsoft.com/office/drawing/2014/main" id="{BEA9C26B-2590-4F72-81B2-96FEFF49F94C}"/>
              </a:ext>
            </a:extLst>
          </p:cNvPr>
          <p:cNvSpPr txBox="1"/>
          <p:nvPr/>
        </p:nvSpPr>
        <p:spPr>
          <a:xfrm>
            <a:off x="5495699" y="3024996"/>
            <a:ext cx="1620847" cy="1015663"/>
          </a:xfrm>
          <a:prstGeom prst="rect">
            <a:avLst/>
          </a:prstGeom>
          <a:noFill/>
        </p:spPr>
        <p:txBody>
          <a:bodyPr wrap="square" rtlCol="0">
            <a:spAutoFit/>
          </a:bodyPr>
          <a:lstStyle/>
          <a:p>
            <a:r>
              <a:rPr lang="en-US" sz="6000" dirty="0">
                <a:solidFill>
                  <a:schemeClr val="bg1"/>
                </a:solidFill>
              </a:rPr>
              <a:t>ME</a:t>
            </a:r>
            <a:endParaRPr lang="en-GB" sz="6000" dirty="0">
              <a:solidFill>
                <a:schemeClr val="bg1"/>
              </a:solidFill>
            </a:endParaRPr>
          </a:p>
        </p:txBody>
      </p:sp>
      <p:sp>
        <p:nvSpPr>
          <p:cNvPr id="5" name="TextBox 4">
            <a:extLst>
              <a:ext uri="{FF2B5EF4-FFF2-40B4-BE49-F238E27FC236}">
                <a16:creationId xmlns:a16="http://schemas.microsoft.com/office/drawing/2014/main" id="{4FED221A-241D-4126-B6E5-F054EF9E34C0}"/>
              </a:ext>
            </a:extLst>
          </p:cNvPr>
          <p:cNvSpPr txBox="1"/>
          <p:nvPr/>
        </p:nvSpPr>
        <p:spPr>
          <a:xfrm>
            <a:off x="9294348" y="2728354"/>
            <a:ext cx="1778399" cy="1477328"/>
          </a:xfrm>
          <a:prstGeom prst="rect">
            <a:avLst/>
          </a:prstGeom>
          <a:noFill/>
          <a:ln>
            <a:solidFill>
              <a:schemeClr val="accent1"/>
            </a:solidFill>
          </a:ln>
        </p:spPr>
        <p:txBody>
          <a:bodyPr wrap="square" rtlCol="0">
            <a:spAutoFit/>
          </a:bodyPr>
          <a:lstStyle/>
          <a:p>
            <a:pPr algn="ctr"/>
            <a:r>
              <a:rPr lang="en-US" dirty="0">
                <a:solidFill>
                  <a:schemeClr val="bg1"/>
                </a:solidFill>
              </a:rPr>
              <a:t>Friends</a:t>
            </a:r>
          </a:p>
          <a:p>
            <a:pPr algn="ctr"/>
            <a:endParaRPr lang="en-US" dirty="0"/>
          </a:p>
          <a:p>
            <a:pPr algn="ctr"/>
            <a:endParaRPr lang="en-US" dirty="0"/>
          </a:p>
          <a:p>
            <a:pPr algn="ctr"/>
            <a:endParaRPr lang="en-US" dirty="0"/>
          </a:p>
          <a:p>
            <a:pPr algn="ctr"/>
            <a:endParaRPr lang="en-GB" dirty="0"/>
          </a:p>
        </p:txBody>
      </p:sp>
      <p:sp>
        <p:nvSpPr>
          <p:cNvPr id="6" name="TextBox 5">
            <a:extLst>
              <a:ext uri="{FF2B5EF4-FFF2-40B4-BE49-F238E27FC236}">
                <a16:creationId xmlns:a16="http://schemas.microsoft.com/office/drawing/2014/main" id="{E0BD6735-5DF3-4945-8B96-FDFFB3A03E08}"/>
              </a:ext>
            </a:extLst>
          </p:cNvPr>
          <p:cNvSpPr txBox="1"/>
          <p:nvPr/>
        </p:nvSpPr>
        <p:spPr>
          <a:xfrm>
            <a:off x="8580616" y="676487"/>
            <a:ext cx="1778399" cy="1477328"/>
          </a:xfrm>
          <a:prstGeom prst="rect">
            <a:avLst/>
          </a:prstGeom>
          <a:noFill/>
          <a:ln>
            <a:solidFill>
              <a:schemeClr val="accent1"/>
            </a:solidFill>
          </a:ln>
        </p:spPr>
        <p:txBody>
          <a:bodyPr wrap="square" rtlCol="0">
            <a:spAutoFit/>
          </a:bodyPr>
          <a:lstStyle/>
          <a:p>
            <a:pPr algn="ctr"/>
            <a:r>
              <a:rPr lang="en-US" dirty="0" err="1">
                <a:solidFill>
                  <a:schemeClr val="bg1"/>
                </a:solidFill>
              </a:rPr>
              <a:t>Neighbours</a:t>
            </a:r>
            <a:endParaRPr lang="en-US" dirty="0">
              <a:solidFill>
                <a:schemeClr val="bg1"/>
              </a:solidFill>
            </a:endParaRPr>
          </a:p>
          <a:p>
            <a:pPr algn="ctr"/>
            <a:endParaRPr lang="en-US" dirty="0"/>
          </a:p>
          <a:p>
            <a:pPr algn="ctr"/>
            <a:endParaRPr lang="en-US" dirty="0"/>
          </a:p>
          <a:p>
            <a:pPr algn="ctr"/>
            <a:endParaRPr lang="en-US" dirty="0"/>
          </a:p>
          <a:p>
            <a:pPr algn="ctr"/>
            <a:endParaRPr lang="en-GB" dirty="0"/>
          </a:p>
        </p:txBody>
      </p:sp>
      <p:sp>
        <p:nvSpPr>
          <p:cNvPr id="7" name="TextBox 6">
            <a:extLst>
              <a:ext uri="{FF2B5EF4-FFF2-40B4-BE49-F238E27FC236}">
                <a16:creationId xmlns:a16="http://schemas.microsoft.com/office/drawing/2014/main" id="{8E7A03C9-4EDF-4EFB-8AA3-C1C376919D45}"/>
              </a:ext>
            </a:extLst>
          </p:cNvPr>
          <p:cNvSpPr txBox="1"/>
          <p:nvPr/>
        </p:nvSpPr>
        <p:spPr>
          <a:xfrm>
            <a:off x="5316670" y="667754"/>
            <a:ext cx="1778399" cy="1477328"/>
          </a:xfrm>
          <a:prstGeom prst="rect">
            <a:avLst/>
          </a:prstGeom>
          <a:noFill/>
          <a:ln>
            <a:solidFill>
              <a:schemeClr val="accent1"/>
            </a:solidFill>
          </a:ln>
        </p:spPr>
        <p:txBody>
          <a:bodyPr wrap="square" rtlCol="0">
            <a:spAutoFit/>
          </a:bodyPr>
          <a:lstStyle/>
          <a:p>
            <a:pPr algn="ctr"/>
            <a:r>
              <a:rPr lang="en-US" dirty="0">
                <a:solidFill>
                  <a:schemeClr val="bg1"/>
                </a:solidFill>
              </a:rPr>
              <a:t>Family</a:t>
            </a:r>
          </a:p>
          <a:p>
            <a:pPr algn="ctr"/>
            <a:endParaRPr lang="en-US" dirty="0"/>
          </a:p>
          <a:p>
            <a:pPr algn="ctr"/>
            <a:endParaRPr lang="en-US" dirty="0"/>
          </a:p>
          <a:p>
            <a:pPr algn="ctr"/>
            <a:endParaRPr lang="en-US" dirty="0"/>
          </a:p>
          <a:p>
            <a:pPr algn="ctr"/>
            <a:endParaRPr lang="en-GB" dirty="0"/>
          </a:p>
        </p:txBody>
      </p:sp>
      <p:sp>
        <p:nvSpPr>
          <p:cNvPr id="8" name="TextBox 7">
            <a:extLst>
              <a:ext uri="{FF2B5EF4-FFF2-40B4-BE49-F238E27FC236}">
                <a16:creationId xmlns:a16="http://schemas.microsoft.com/office/drawing/2014/main" id="{8191D5DE-63BC-460E-A4FE-D3E63423D610}"/>
              </a:ext>
            </a:extLst>
          </p:cNvPr>
          <p:cNvSpPr txBox="1"/>
          <p:nvPr/>
        </p:nvSpPr>
        <p:spPr>
          <a:xfrm>
            <a:off x="2052724" y="664523"/>
            <a:ext cx="1778399" cy="1477328"/>
          </a:xfrm>
          <a:prstGeom prst="rect">
            <a:avLst/>
          </a:prstGeom>
          <a:noFill/>
          <a:ln>
            <a:solidFill>
              <a:schemeClr val="accent1"/>
            </a:solidFill>
          </a:ln>
        </p:spPr>
        <p:txBody>
          <a:bodyPr wrap="square" rtlCol="0">
            <a:spAutoFit/>
          </a:bodyPr>
          <a:lstStyle/>
          <a:p>
            <a:pPr algn="ctr"/>
            <a:r>
              <a:rPr lang="en-US" dirty="0">
                <a:solidFill>
                  <a:schemeClr val="bg1"/>
                </a:solidFill>
              </a:rPr>
              <a:t>Others  </a:t>
            </a:r>
          </a:p>
          <a:p>
            <a:pPr algn="ctr"/>
            <a:r>
              <a:rPr lang="en-US" dirty="0">
                <a:solidFill>
                  <a:schemeClr val="bg1"/>
                </a:solidFill>
              </a:rPr>
              <a:t> I.E.</a:t>
            </a:r>
          </a:p>
          <a:p>
            <a:pPr algn="ctr"/>
            <a:r>
              <a:rPr lang="en-US" dirty="0">
                <a:solidFill>
                  <a:schemeClr val="bg1"/>
                </a:solidFill>
              </a:rPr>
              <a:t>Hairdressers</a:t>
            </a:r>
          </a:p>
          <a:p>
            <a:pPr algn="ctr"/>
            <a:r>
              <a:rPr lang="en-US" dirty="0">
                <a:solidFill>
                  <a:schemeClr val="bg1"/>
                </a:solidFill>
              </a:rPr>
              <a:t>Shop staff</a:t>
            </a:r>
          </a:p>
          <a:p>
            <a:pPr algn="ctr"/>
            <a:r>
              <a:rPr lang="en-US" dirty="0">
                <a:solidFill>
                  <a:schemeClr val="bg1"/>
                </a:solidFill>
              </a:rPr>
              <a:t>Post Workers</a:t>
            </a:r>
          </a:p>
        </p:txBody>
      </p:sp>
      <p:sp>
        <p:nvSpPr>
          <p:cNvPr id="9" name="TextBox 8">
            <a:extLst>
              <a:ext uri="{FF2B5EF4-FFF2-40B4-BE49-F238E27FC236}">
                <a16:creationId xmlns:a16="http://schemas.microsoft.com/office/drawing/2014/main" id="{BA5CD93D-B307-4FD8-885D-D4509AEA9220}"/>
              </a:ext>
            </a:extLst>
          </p:cNvPr>
          <p:cNvSpPr txBox="1"/>
          <p:nvPr/>
        </p:nvSpPr>
        <p:spPr>
          <a:xfrm>
            <a:off x="2025430" y="4911741"/>
            <a:ext cx="1778399" cy="1477328"/>
          </a:xfrm>
          <a:prstGeom prst="rect">
            <a:avLst/>
          </a:prstGeom>
          <a:noFill/>
          <a:ln>
            <a:solidFill>
              <a:schemeClr val="accent1"/>
            </a:solidFill>
          </a:ln>
        </p:spPr>
        <p:txBody>
          <a:bodyPr wrap="square" rtlCol="0">
            <a:spAutoFit/>
          </a:bodyPr>
          <a:lstStyle/>
          <a:p>
            <a:pPr algn="ctr"/>
            <a:r>
              <a:rPr lang="en-US" dirty="0">
                <a:solidFill>
                  <a:schemeClr val="bg1"/>
                </a:solidFill>
              </a:rPr>
              <a:t>Hobbies</a:t>
            </a:r>
          </a:p>
          <a:p>
            <a:pPr algn="ctr"/>
            <a:endParaRPr lang="en-US" dirty="0"/>
          </a:p>
          <a:p>
            <a:pPr algn="ctr"/>
            <a:endParaRPr lang="en-US" dirty="0"/>
          </a:p>
          <a:p>
            <a:pPr algn="ctr"/>
            <a:endParaRPr lang="en-US" dirty="0"/>
          </a:p>
          <a:p>
            <a:pPr algn="ctr"/>
            <a:endParaRPr lang="en-GB" dirty="0"/>
          </a:p>
        </p:txBody>
      </p:sp>
      <p:sp>
        <p:nvSpPr>
          <p:cNvPr id="11" name="TextBox 10">
            <a:extLst>
              <a:ext uri="{FF2B5EF4-FFF2-40B4-BE49-F238E27FC236}">
                <a16:creationId xmlns:a16="http://schemas.microsoft.com/office/drawing/2014/main" id="{1A541C24-269B-46AF-B12D-BE9F8E3C7A4E}"/>
              </a:ext>
            </a:extLst>
          </p:cNvPr>
          <p:cNvSpPr txBox="1"/>
          <p:nvPr/>
        </p:nvSpPr>
        <p:spPr>
          <a:xfrm>
            <a:off x="5310438" y="4956648"/>
            <a:ext cx="1778399" cy="1477328"/>
          </a:xfrm>
          <a:prstGeom prst="rect">
            <a:avLst/>
          </a:prstGeom>
          <a:noFill/>
          <a:ln>
            <a:solidFill>
              <a:schemeClr val="accent1"/>
            </a:solidFill>
          </a:ln>
        </p:spPr>
        <p:txBody>
          <a:bodyPr wrap="square" rtlCol="0">
            <a:spAutoFit/>
          </a:bodyPr>
          <a:lstStyle/>
          <a:p>
            <a:pPr algn="ctr"/>
            <a:r>
              <a:rPr lang="en-US" dirty="0">
                <a:solidFill>
                  <a:schemeClr val="bg1"/>
                </a:solidFill>
              </a:rPr>
              <a:t>Work</a:t>
            </a:r>
          </a:p>
          <a:p>
            <a:pPr algn="ctr"/>
            <a:endParaRPr lang="en-US" dirty="0"/>
          </a:p>
          <a:p>
            <a:pPr algn="ctr"/>
            <a:endParaRPr lang="en-US" dirty="0"/>
          </a:p>
          <a:p>
            <a:pPr algn="ctr"/>
            <a:endParaRPr lang="en-US" dirty="0"/>
          </a:p>
          <a:p>
            <a:pPr algn="ctr"/>
            <a:endParaRPr lang="en-GB" dirty="0"/>
          </a:p>
        </p:txBody>
      </p:sp>
      <p:sp>
        <p:nvSpPr>
          <p:cNvPr id="12" name="TextBox 11">
            <a:extLst>
              <a:ext uri="{FF2B5EF4-FFF2-40B4-BE49-F238E27FC236}">
                <a16:creationId xmlns:a16="http://schemas.microsoft.com/office/drawing/2014/main" id="{359922CF-8A25-4599-B78A-C591298616F2}"/>
              </a:ext>
            </a:extLst>
          </p:cNvPr>
          <p:cNvSpPr txBox="1"/>
          <p:nvPr/>
        </p:nvSpPr>
        <p:spPr>
          <a:xfrm>
            <a:off x="8669260" y="4933301"/>
            <a:ext cx="1778399" cy="1477328"/>
          </a:xfrm>
          <a:prstGeom prst="rect">
            <a:avLst/>
          </a:prstGeom>
          <a:noFill/>
          <a:ln>
            <a:solidFill>
              <a:schemeClr val="accent1"/>
            </a:solidFill>
          </a:ln>
        </p:spPr>
        <p:txBody>
          <a:bodyPr wrap="square" rtlCol="0">
            <a:spAutoFit/>
          </a:bodyPr>
          <a:lstStyle/>
          <a:p>
            <a:pPr algn="ctr"/>
            <a:r>
              <a:rPr lang="en-US" dirty="0">
                <a:solidFill>
                  <a:schemeClr val="bg1"/>
                </a:solidFill>
              </a:rPr>
              <a:t>Church</a:t>
            </a:r>
          </a:p>
          <a:p>
            <a:pPr algn="ctr"/>
            <a:r>
              <a:rPr lang="en-US" dirty="0">
                <a:solidFill>
                  <a:schemeClr val="bg1"/>
                </a:solidFill>
              </a:rPr>
              <a:t>fringe</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0919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revor\AppData\Local\Microsoft\Windows\INetCache\Content.Word\OUKLOGO15.100.png">
            <a:extLst>
              <a:ext uri="{FF2B5EF4-FFF2-40B4-BE49-F238E27FC236}">
                <a16:creationId xmlns:a16="http://schemas.microsoft.com/office/drawing/2014/main" id="{492322A7-2007-4285-A55E-8342FC3862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3458" y="1562811"/>
            <a:ext cx="3600400" cy="993828"/>
          </a:xfrm>
          <a:prstGeom prst="rect">
            <a:avLst/>
          </a:prstGeom>
          <a:noFill/>
        </p:spPr>
      </p:pic>
      <p:pic>
        <p:nvPicPr>
          <p:cNvPr id="7" name="Picture 6">
            <a:extLst>
              <a:ext uri="{FF2B5EF4-FFF2-40B4-BE49-F238E27FC236}">
                <a16:creationId xmlns:a16="http://schemas.microsoft.com/office/drawing/2014/main" id="{46998625-3F91-4363-A347-63AE2D6E8D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9657" y="3026305"/>
            <a:ext cx="3504727" cy="1368152"/>
          </a:xfrm>
          <a:prstGeom prst="rect">
            <a:avLst/>
          </a:prstGeom>
          <a:noFill/>
          <a:ln>
            <a:noFill/>
          </a:ln>
        </p:spPr>
      </p:pic>
      <p:sp>
        <p:nvSpPr>
          <p:cNvPr id="6" name="TextBox 5">
            <a:extLst>
              <a:ext uri="{FF2B5EF4-FFF2-40B4-BE49-F238E27FC236}">
                <a16:creationId xmlns:a16="http://schemas.microsoft.com/office/drawing/2014/main" id="{543FB1C9-59A8-44D5-9554-324A58ACE8C1}"/>
              </a:ext>
            </a:extLst>
          </p:cNvPr>
          <p:cNvSpPr txBox="1"/>
          <p:nvPr/>
        </p:nvSpPr>
        <p:spPr>
          <a:xfrm>
            <a:off x="5284237" y="1304740"/>
            <a:ext cx="6520069" cy="1384995"/>
          </a:xfrm>
          <a:prstGeom prst="rect">
            <a:avLst/>
          </a:prstGeom>
          <a:noFill/>
        </p:spPr>
        <p:txBody>
          <a:bodyPr wrap="square" rtlCol="0">
            <a:spAutoFit/>
          </a:bodyPr>
          <a:lstStyle/>
          <a:p>
            <a:r>
              <a:rPr lang="en-US" sz="2800" b="1" dirty="0">
                <a:solidFill>
                  <a:schemeClr val="tx2">
                    <a:lumMod val="20000"/>
                    <a:lumOff val="80000"/>
                  </a:schemeClr>
                </a:solidFill>
              </a:rPr>
              <a:t>www.outreachuk.com </a:t>
            </a:r>
          </a:p>
          <a:p>
            <a:r>
              <a:rPr lang="en-US" sz="2800" b="1" dirty="0">
                <a:solidFill>
                  <a:schemeClr val="tx2">
                    <a:lumMod val="20000"/>
                    <a:lumOff val="80000"/>
                  </a:schemeClr>
                </a:solidFill>
              </a:rPr>
              <a:t> info@outreachuk.org</a:t>
            </a:r>
          </a:p>
          <a:p>
            <a:r>
              <a:rPr lang="en-US" sz="2800" b="1" dirty="0">
                <a:solidFill>
                  <a:schemeClr val="tx2">
                    <a:lumMod val="20000"/>
                    <a:lumOff val="80000"/>
                  </a:schemeClr>
                </a:solidFill>
              </a:rPr>
              <a:t>0300 123 1990</a:t>
            </a:r>
            <a:endParaRPr lang="en-US" sz="2800" b="1" dirty="0"/>
          </a:p>
        </p:txBody>
      </p:sp>
      <p:sp>
        <p:nvSpPr>
          <p:cNvPr id="2" name="TextBox 1">
            <a:extLst>
              <a:ext uri="{FF2B5EF4-FFF2-40B4-BE49-F238E27FC236}">
                <a16:creationId xmlns:a16="http://schemas.microsoft.com/office/drawing/2014/main" id="{5BBC0B4C-5C0C-4168-86EF-CD187BFCEA31}"/>
              </a:ext>
            </a:extLst>
          </p:cNvPr>
          <p:cNvSpPr txBox="1"/>
          <p:nvPr/>
        </p:nvSpPr>
        <p:spPr>
          <a:xfrm>
            <a:off x="243091" y="239086"/>
            <a:ext cx="8301183" cy="954107"/>
          </a:xfrm>
          <a:prstGeom prst="rect">
            <a:avLst/>
          </a:prstGeom>
          <a:noFill/>
        </p:spPr>
        <p:txBody>
          <a:bodyPr wrap="none" rtlCol="0">
            <a:spAutoFit/>
          </a:bodyPr>
          <a:lstStyle/>
          <a:p>
            <a:r>
              <a:rPr lang="en-US" sz="2800" dirty="0">
                <a:solidFill>
                  <a:srgbClr val="FFFF00"/>
                </a:solidFill>
                <a:latin typeface="Arial Black" panose="020B0A04020102020204" pitchFamily="34" charset="0"/>
              </a:rPr>
              <a:t>FOR MORE INFORMATION AND </a:t>
            </a:r>
          </a:p>
          <a:p>
            <a:r>
              <a:rPr lang="en-US" sz="2800" dirty="0">
                <a:solidFill>
                  <a:srgbClr val="FFFF00"/>
                </a:solidFill>
                <a:latin typeface="Arial Black" panose="020B0A04020102020204" pitchFamily="34" charset="0"/>
              </a:rPr>
              <a:t>GOSPEL LITERATURE PLEASE CONTACT</a:t>
            </a:r>
            <a:r>
              <a:rPr lang="en-US" dirty="0"/>
              <a:t>: </a:t>
            </a:r>
            <a:endParaRPr lang="en-GB" dirty="0"/>
          </a:p>
        </p:txBody>
      </p:sp>
      <p:pic>
        <p:nvPicPr>
          <p:cNvPr id="11" name="Picture 10">
            <a:extLst>
              <a:ext uri="{FF2B5EF4-FFF2-40B4-BE49-F238E27FC236}">
                <a16:creationId xmlns:a16="http://schemas.microsoft.com/office/drawing/2014/main" id="{09649E37-7B4A-4645-834A-30249FF6FF44}"/>
              </a:ext>
            </a:extLst>
          </p:cNvPr>
          <p:cNvPicPr>
            <a:picLocks noChangeAspect="1"/>
          </p:cNvPicPr>
          <p:nvPr/>
        </p:nvPicPr>
        <p:blipFill rotWithShape="1">
          <a:blip r:embed="rId5"/>
          <a:srcRect l="3913" t="11962" r="2609" b="10705"/>
          <a:stretch/>
        </p:blipFill>
        <p:spPr>
          <a:xfrm>
            <a:off x="1449658" y="4922049"/>
            <a:ext cx="3504727" cy="1368152"/>
          </a:xfrm>
          <a:prstGeom prst="rect">
            <a:avLst/>
          </a:prstGeom>
        </p:spPr>
      </p:pic>
      <p:sp>
        <p:nvSpPr>
          <p:cNvPr id="12" name="TextBox 11">
            <a:extLst>
              <a:ext uri="{FF2B5EF4-FFF2-40B4-BE49-F238E27FC236}">
                <a16:creationId xmlns:a16="http://schemas.microsoft.com/office/drawing/2014/main" id="{76976CF3-8623-47E3-948B-C886A2741DF9}"/>
              </a:ext>
            </a:extLst>
          </p:cNvPr>
          <p:cNvSpPr txBox="1"/>
          <p:nvPr/>
        </p:nvSpPr>
        <p:spPr>
          <a:xfrm>
            <a:off x="5284238" y="2997263"/>
            <a:ext cx="6520069" cy="1384995"/>
          </a:xfrm>
          <a:prstGeom prst="rect">
            <a:avLst/>
          </a:prstGeom>
          <a:noFill/>
        </p:spPr>
        <p:txBody>
          <a:bodyPr wrap="square" rtlCol="0">
            <a:spAutoFit/>
          </a:bodyPr>
          <a:lstStyle/>
          <a:p>
            <a:r>
              <a:rPr lang="en-US" sz="2800" b="1" dirty="0"/>
              <a:t>www.goodnews-paper.org.uk</a:t>
            </a:r>
          </a:p>
          <a:p>
            <a:r>
              <a:rPr lang="en-US" sz="2800" b="1" dirty="0"/>
              <a:t>Mandy-goodnews@ntlworld.com</a:t>
            </a:r>
            <a:endParaRPr lang="en-US" sz="3200" b="1" dirty="0"/>
          </a:p>
          <a:p>
            <a:r>
              <a:rPr lang="en-US" sz="2800" b="1" dirty="0">
                <a:solidFill>
                  <a:schemeClr val="tx2">
                    <a:lumMod val="20000"/>
                    <a:lumOff val="80000"/>
                  </a:schemeClr>
                </a:solidFill>
              </a:rPr>
              <a:t>0115 9233324</a:t>
            </a:r>
            <a:endParaRPr lang="en-US" sz="2800" b="1" dirty="0"/>
          </a:p>
        </p:txBody>
      </p:sp>
      <p:sp>
        <p:nvSpPr>
          <p:cNvPr id="5" name="TextBox 4">
            <a:extLst>
              <a:ext uri="{FF2B5EF4-FFF2-40B4-BE49-F238E27FC236}">
                <a16:creationId xmlns:a16="http://schemas.microsoft.com/office/drawing/2014/main" id="{4C187854-60AA-475D-AFBB-DF5BD2EFE053}"/>
              </a:ext>
            </a:extLst>
          </p:cNvPr>
          <p:cNvSpPr txBox="1"/>
          <p:nvPr/>
        </p:nvSpPr>
        <p:spPr>
          <a:xfrm>
            <a:off x="5473148" y="4860762"/>
            <a:ext cx="2937022" cy="1384995"/>
          </a:xfrm>
          <a:prstGeom prst="rect">
            <a:avLst/>
          </a:prstGeom>
          <a:noFill/>
        </p:spPr>
        <p:txBody>
          <a:bodyPr wrap="none" rtlCol="0">
            <a:spAutoFit/>
          </a:bodyPr>
          <a:lstStyle/>
          <a:p>
            <a:r>
              <a:rPr lang="en-GB" sz="2800" b="1" dirty="0"/>
              <a:t>www.ptluk.org</a:t>
            </a:r>
          </a:p>
          <a:p>
            <a:r>
              <a:rPr lang="en-GB" sz="2800" b="1" dirty="0"/>
              <a:t>admin.ptluk.org</a:t>
            </a:r>
          </a:p>
          <a:p>
            <a:r>
              <a:rPr lang="en-GB" sz="2800" b="1" dirty="0"/>
              <a:t>01903 705362</a:t>
            </a:r>
          </a:p>
        </p:txBody>
      </p:sp>
    </p:spTree>
    <p:extLst>
      <p:ext uri="{BB962C8B-B14F-4D97-AF65-F5344CB8AC3E}">
        <p14:creationId xmlns:p14="http://schemas.microsoft.com/office/powerpoint/2010/main" val="151389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revor\AppData\Local\Microsoft\Windows\INetCache\Content.Word\OUKLOGO15.100.png">
            <a:extLst>
              <a:ext uri="{FF2B5EF4-FFF2-40B4-BE49-F238E27FC236}">
                <a16:creationId xmlns:a16="http://schemas.microsoft.com/office/drawing/2014/main" id="{492322A7-2007-4285-A55E-8342FC38621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7765" y="942890"/>
            <a:ext cx="5436467" cy="1806694"/>
          </a:xfrm>
          <a:prstGeom prst="rect">
            <a:avLst/>
          </a:prstGeom>
          <a:noFill/>
        </p:spPr>
      </p:pic>
      <p:pic>
        <p:nvPicPr>
          <p:cNvPr id="7" name="Picture 6">
            <a:extLst>
              <a:ext uri="{FF2B5EF4-FFF2-40B4-BE49-F238E27FC236}">
                <a16:creationId xmlns:a16="http://schemas.microsoft.com/office/drawing/2014/main" id="{46998625-3F91-4363-A347-63AE2D6E8D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2375" y="4108416"/>
            <a:ext cx="3682117" cy="1633330"/>
          </a:xfrm>
          <a:prstGeom prst="rect">
            <a:avLst/>
          </a:prstGeom>
          <a:noFill/>
          <a:ln>
            <a:noFill/>
          </a:ln>
        </p:spPr>
      </p:pic>
      <p:pic>
        <p:nvPicPr>
          <p:cNvPr id="10" name="Picture 9">
            <a:extLst>
              <a:ext uri="{FF2B5EF4-FFF2-40B4-BE49-F238E27FC236}">
                <a16:creationId xmlns:a16="http://schemas.microsoft.com/office/drawing/2014/main" id="{A9A404A8-3A82-4046-91C9-7B2F85EC29B0}"/>
              </a:ext>
            </a:extLst>
          </p:cNvPr>
          <p:cNvPicPr>
            <a:picLocks noChangeAspect="1"/>
          </p:cNvPicPr>
          <p:nvPr/>
        </p:nvPicPr>
        <p:blipFill rotWithShape="1">
          <a:blip r:embed="rId5"/>
          <a:srcRect l="3913" t="11962" r="2609" b="10705"/>
          <a:stretch/>
        </p:blipFill>
        <p:spPr>
          <a:xfrm>
            <a:off x="6518023" y="4108416"/>
            <a:ext cx="3801602" cy="1712612"/>
          </a:xfrm>
          <a:prstGeom prst="rect">
            <a:avLst/>
          </a:prstGeom>
        </p:spPr>
      </p:pic>
      <p:sp>
        <p:nvSpPr>
          <p:cNvPr id="2" name="TextBox 1">
            <a:extLst>
              <a:ext uri="{FF2B5EF4-FFF2-40B4-BE49-F238E27FC236}">
                <a16:creationId xmlns:a16="http://schemas.microsoft.com/office/drawing/2014/main" id="{113979DC-BF66-4208-953E-56CB2AFC7CD3}"/>
              </a:ext>
            </a:extLst>
          </p:cNvPr>
          <p:cNvSpPr txBox="1"/>
          <p:nvPr/>
        </p:nvSpPr>
        <p:spPr>
          <a:xfrm>
            <a:off x="3311902" y="3075057"/>
            <a:ext cx="5568191" cy="707886"/>
          </a:xfrm>
          <a:prstGeom prst="rect">
            <a:avLst/>
          </a:prstGeom>
          <a:noFill/>
        </p:spPr>
        <p:txBody>
          <a:bodyPr wrap="none" rtlCol="0">
            <a:spAutoFit/>
          </a:bodyPr>
          <a:lstStyle/>
          <a:p>
            <a:r>
              <a:rPr lang="en-US" sz="4000" b="1" dirty="0">
                <a:solidFill>
                  <a:srgbClr val="FFFF00"/>
                </a:solidFill>
                <a:latin typeface="Arial Black" panose="020B0A04020102020204" pitchFamily="34" charset="0"/>
              </a:rPr>
              <a:t>In Partnership with</a:t>
            </a:r>
            <a:endParaRPr lang="en-GB" sz="4000" b="1" dirty="0">
              <a:solidFill>
                <a:srgbClr val="FFFF00"/>
              </a:solidFill>
              <a:latin typeface="Arial Black" panose="020B0A04020102020204" pitchFamily="34" charset="0"/>
            </a:endParaRPr>
          </a:p>
        </p:txBody>
      </p:sp>
      <p:pic>
        <p:nvPicPr>
          <p:cNvPr id="8" name="Picture 7">
            <a:extLst>
              <a:ext uri="{FF2B5EF4-FFF2-40B4-BE49-F238E27FC236}">
                <a16:creationId xmlns:a16="http://schemas.microsoft.com/office/drawing/2014/main" id="{7481F3F8-6DFC-44F1-A866-61E0F3B0DB0D}"/>
              </a:ext>
            </a:extLst>
          </p:cNvPr>
          <p:cNvPicPr>
            <a:picLocks noChangeAspect="1"/>
          </p:cNvPicPr>
          <p:nvPr/>
        </p:nvPicPr>
        <p:blipFill rotWithShape="1">
          <a:blip r:embed="rId6"/>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317159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ime for More Jesus Mark 1:14-15 – M. Lane Harrison">
            <a:extLst>
              <a:ext uri="{FF2B5EF4-FFF2-40B4-BE49-F238E27FC236}">
                <a16:creationId xmlns:a16="http://schemas.microsoft.com/office/drawing/2014/main" id="{08C5615B-EBF7-4663-986C-BFA649D3C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
            <a:ext cx="12192000" cy="6883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EB5FBB-6D1F-485B-AD6D-05F7C57087D4}"/>
              </a:ext>
            </a:extLst>
          </p:cNvPr>
          <p:cNvSpPr txBox="1"/>
          <p:nvPr/>
        </p:nvSpPr>
        <p:spPr>
          <a:xfrm>
            <a:off x="-167711" y="612844"/>
            <a:ext cx="7947368" cy="5632311"/>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MARK 1 v 14 – 15:</a:t>
            </a:r>
          </a:p>
          <a:p>
            <a:pPr algn="ctr"/>
            <a:r>
              <a:rPr lang="en-US" sz="4000" b="1" i="0" baseline="30000" dirty="0">
                <a:effectLst/>
                <a:latin typeface="Arial" panose="020B0604020202020204" pitchFamily="34" charset="0"/>
                <a:cs typeface="Arial" panose="020B0604020202020204" pitchFamily="34" charset="0"/>
              </a:rPr>
              <a:t>14 </a:t>
            </a:r>
            <a:r>
              <a:rPr lang="en-US" sz="4000" b="1" i="0" dirty="0">
                <a:effectLst/>
                <a:latin typeface="Arial" panose="020B0604020202020204" pitchFamily="34" charset="0"/>
                <a:cs typeface="Arial" panose="020B0604020202020204" pitchFamily="34" charset="0"/>
              </a:rPr>
              <a:t>After John was put in prison,</a:t>
            </a:r>
          </a:p>
          <a:p>
            <a:pPr algn="ctr"/>
            <a:r>
              <a:rPr lang="en-US" sz="4000" b="1" i="0" dirty="0">
                <a:effectLst/>
                <a:latin typeface="Arial" panose="020B0604020202020204" pitchFamily="34" charset="0"/>
                <a:cs typeface="Arial" panose="020B0604020202020204" pitchFamily="34" charset="0"/>
              </a:rPr>
              <a:t> Jesus went into Galilee,</a:t>
            </a:r>
          </a:p>
          <a:p>
            <a:pPr algn="ctr"/>
            <a:r>
              <a:rPr lang="en-US" sz="4000" b="1" i="0" dirty="0">
                <a:effectLst/>
                <a:latin typeface="Arial" panose="020B0604020202020204" pitchFamily="34" charset="0"/>
                <a:cs typeface="Arial" panose="020B0604020202020204" pitchFamily="34" charset="0"/>
              </a:rPr>
              <a:t> proclaiming the good news of God. </a:t>
            </a:r>
            <a:r>
              <a:rPr lang="en-US" sz="4000" b="1" i="0" baseline="30000" dirty="0">
                <a:effectLst/>
                <a:latin typeface="Arial" panose="020B0604020202020204" pitchFamily="34" charset="0"/>
                <a:cs typeface="Arial" panose="020B0604020202020204" pitchFamily="34" charset="0"/>
              </a:rPr>
              <a:t>15 </a:t>
            </a:r>
            <a:r>
              <a:rPr lang="en-US" sz="4000" b="1" i="0" dirty="0">
                <a:effectLst/>
                <a:latin typeface="Arial" panose="020B0604020202020204" pitchFamily="34" charset="0"/>
                <a:cs typeface="Arial" panose="020B0604020202020204" pitchFamily="34" charset="0"/>
              </a:rPr>
              <a:t>“The time has come,” </a:t>
            </a:r>
          </a:p>
          <a:p>
            <a:pPr algn="ctr"/>
            <a:r>
              <a:rPr lang="en-US" sz="4000" b="1" i="0" dirty="0">
                <a:effectLst/>
                <a:latin typeface="Arial" panose="020B0604020202020204" pitchFamily="34" charset="0"/>
                <a:cs typeface="Arial" panose="020B0604020202020204" pitchFamily="34" charset="0"/>
              </a:rPr>
              <a:t>he said.</a:t>
            </a:r>
          </a:p>
          <a:p>
            <a:pPr algn="ctr"/>
            <a:r>
              <a:rPr lang="en-US" sz="4000" b="1" i="0" dirty="0">
                <a:effectLst/>
                <a:latin typeface="Arial" panose="020B0604020202020204" pitchFamily="34" charset="0"/>
                <a:cs typeface="Arial" panose="020B0604020202020204" pitchFamily="34" charset="0"/>
              </a:rPr>
              <a:t> “The kingdom of God has come near. Repent and believe the good news</a:t>
            </a:r>
            <a:r>
              <a:rPr lang="en-US" sz="4000" b="1" i="0" dirty="0">
                <a:effectLst/>
                <a:latin typeface="system-ui"/>
              </a:rPr>
              <a:t>!”</a:t>
            </a:r>
            <a:endParaRPr lang="en-GB" sz="4000" b="1" dirty="0"/>
          </a:p>
        </p:txBody>
      </p:sp>
    </p:spTree>
    <p:extLst>
      <p:ext uri="{BB962C8B-B14F-4D97-AF65-F5344CB8AC3E}">
        <p14:creationId xmlns:p14="http://schemas.microsoft.com/office/powerpoint/2010/main" val="2388805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Calls Disciples to Be 'Fishers of Men' | Life of Jesus">
            <a:extLst>
              <a:ext uri="{FF2B5EF4-FFF2-40B4-BE49-F238E27FC236}">
                <a16:creationId xmlns:a16="http://schemas.microsoft.com/office/drawing/2014/main" id="{9ABF4D76-3E1B-4CD2-A4EC-C78EBC5F8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667" y="101042"/>
            <a:ext cx="6065885" cy="3330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A52170-606B-49CC-9E99-46547E93BFE3}"/>
              </a:ext>
            </a:extLst>
          </p:cNvPr>
          <p:cNvSpPr txBox="1"/>
          <p:nvPr/>
        </p:nvSpPr>
        <p:spPr>
          <a:xfrm>
            <a:off x="1119507" y="3429000"/>
            <a:ext cx="9672320" cy="2246769"/>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Mark 1 v 17 – 18:</a:t>
            </a:r>
          </a:p>
          <a:p>
            <a:r>
              <a:rPr lang="en-GB" sz="3200" b="1" dirty="0">
                <a:latin typeface="Arial" panose="020B0604020202020204" pitchFamily="34" charset="0"/>
                <a:cs typeface="Arial" panose="020B0604020202020204" pitchFamily="34" charset="0"/>
              </a:rPr>
              <a:t>‘Come follow me’, Jesus said, ‘and I will make you fishers of men. At once they left their nets and followed him</a:t>
            </a:r>
            <a:r>
              <a:rPr lang="en-GB" sz="3600" b="1"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A5B12F24-7963-4E1A-B238-9D105C5D8079}"/>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3606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3FB62-420B-477C-9488-7CDD962E4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253058"/>
            <a:ext cx="8784976" cy="6309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DAAC26DD-5F99-4338-B90F-5E5761CF8624}"/>
              </a:ext>
            </a:extLst>
          </p:cNvPr>
          <p:cNvSpPr txBox="1"/>
          <p:nvPr/>
        </p:nvSpPr>
        <p:spPr>
          <a:xfrm>
            <a:off x="5234474" y="447470"/>
            <a:ext cx="5955103" cy="1815882"/>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John 21 v 6:</a:t>
            </a:r>
          </a:p>
          <a:p>
            <a:r>
              <a:rPr lang="en-GB" sz="2800" dirty="0">
                <a:solidFill>
                  <a:schemeClr val="bg1"/>
                </a:solidFill>
                <a:latin typeface="Arial" panose="020B0604020202020204" pitchFamily="34" charset="0"/>
                <a:cs typeface="Arial" panose="020B0604020202020204" pitchFamily="34" charset="0"/>
              </a:rPr>
              <a:t>“Cast your Net on the </a:t>
            </a:r>
          </a:p>
          <a:p>
            <a:r>
              <a:rPr lang="en-GB" sz="2800" dirty="0">
                <a:solidFill>
                  <a:schemeClr val="bg1"/>
                </a:solidFill>
                <a:latin typeface="Arial" panose="020B0604020202020204" pitchFamily="34" charset="0"/>
                <a:cs typeface="Arial" panose="020B0604020202020204" pitchFamily="34" charset="0"/>
              </a:rPr>
              <a:t>other side of the boat</a:t>
            </a:r>
          </a:p>
          <a:p>
            <a:r>
              <a:rPr lang="en-GB" sz="2800" dirty="0">
                <a:solidFill>
                  <a:schemeClr val="bg1"/>
                </a:solidFill>
                <a:latin typeface="Arial" panose="020B0604020202020204" pitchFamily="34" charset="0"/>
                <a:cs typeface="Arial" panose="020B0604020202020204" pitchFamily="34" charset="0"/>
              </a:rPr>
              <a:t>and you will find fish”.</a:t>
            </a:r>
          </a:p>
        </p:txBody>
      </p:sp>
      <p:pic>
        <p:nvPicPr>
          <p:cNvPr id="5" name="Picture 4">
            <a:extLst>
              <a:ext uri="{FF2B5EF4-FFF2-40B4-BE49-F238E27FC236}">
                <a16:creationId xmlns:a16="http://schemas.microsoft.com/office/drawing/2014/main" id="{96402999-9346-47F4-8450-35CC4384B2B5}"/>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extLst>
      <p:ext uri="{BB962C8B-B14F-4D97-AF65-F5344CB8AC3E}">
        <p14:creationId xmlns:p14="http://schemas.microsoft.com/office/powerpoint/2010/main" val="21949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6F77AA-2B5A-4687-932C-FA595862D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89977">
            <a:off x="2206454" y="2549662"/>
            <a:ext cx="2782334" cy="3819674"/>
          </a:xfrm>
          <a:prstGeom prst="rect">
            <a:avLst/>
          </a:prstGeom>
        </p:spPr>
      </p:pic>
      <p:sp>
        <p:nvSpPr>
          <p:cNvPr id="2" name="Rectangle 1">
            <a:extLst>
              <a:ext uri="{FF2B5EF4-FFF2-40B4-BE49-F238E27FC236}">
                <a16:creationId xmlns:a16="http://schemas.microsoft.com/office/drawing/2014/main" id="{C7BF4AE0-3DAF-41F2-9A9D-5AC9F65A6534}"/>
              </a:ext>
            </a:extLst>
          </p:cNvPr>
          <p:cNvSpPr/>
          <p:nvPr/>
        </p:nvSpPr>
        <p:spPr>
          <a:xfrm>
            <a:off x="1476060" y="101040"/>
            <a:ext cx="9239879" cy="2308324"/>
          </a:xfrm>
          <a:prstGeom prst="rect">
            <a:avLst/>
          </a:prstGeom>
          <a:noFill/>
        </p:spPr>
        <p:txBody>
          <a:bodyPr wrap="square" lIns="91440" tIns="45720" rIns="91440" bIns="45720">
            <a:spAutoFit/>
          </a:bodyPr>
          <a:lstStyle/>
          <a:p>
            <a:pPr algn="ctr"/>
            <a:r>
              <a:rPr lang="en-US" sz="7200" b="1" dirty="0">
                <a:ln w="0"/>
                <a:solidFill>
                  <a:srgbClr val="FFFF00"/>
                </a:solidFill>
                <a:effectLst>
                  <a:outerShdw blurRad="38100" dist="25400" dir="5400000" algn="ctr" rotWithShape="0">
                    <a:srgbClr val="6E747A">
                      <a:alpha val="43000"/>
                    </a:srgbClr>
                  </a:outerShdw>
                </a:effectLst>
                <a:latin typeface="Arial Black" panose="020B0A04020102020204" pitchFamily="34" charset="0"/>
              </a:rPr>
              <a:t>Using literature</a:t>
            </a:r>
          </a:p>
          <a:p>
            <a:pPr algn="ctr"/>
            <a:r>
              <a:rPr lang="en-US" sz="7200" b="1" dirty="0">
                <a:ln w="0"/>
                <a:solidFill>
                  <a:srgbClr val="FFFF00"/>
                </a:solidFill>
                <a:effectLst>
                  <a:outerShdw blurRad="38100" dist="25400" dir="5400000" algn="ctr" rotWithShape="0">
                    <a:srgbClr val="6E747A">
                      <a:alpha val="43000"/>
                    </a:srgbClr>
                  </a:outerShdw>
                </a:effectLst>
                <a:latin typeface="Arial Black" panose="020B0A04020102020204" pitchFamily="34" charset="0"/>
              </a:rPr>
              <a:t>in evangelism</a:t>
            </a:r>
          </a:p>
        </p:txBody>
      </p:sp>
      <p:pic>
        <p:nvPicPr>
          <p:cNvPr id="7" name="Picture 6">
            <a:extLst>
              <a:ext uri="{FF2B5EF4-FFF2-40B4-BE49-F238E27FC236}">
                <a16:creationId xmlns:a16="http://schemas.microsoft.com/office/drawing/2014/main" id="{A49DFAD9-F214-4D05-9C00-285F0FDE22A1}"/>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pic>
        <p:nvPicPr>
          <p:cNvPr id="8" name="Picture 7">
            <a:extLst>
              <a:ext uri="{FF2B5EF4-FFF2-40B4-BE49-F238E27FC236}">
                <a16:creationId xmlns:a16="http://schemas.microsoft.com/office/drawing/2014/main" id="{09EE1200-81BB-4E5D-9511-A8BD23464C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14676">
            <a:off x="7137462" y="3538749"/>
            <a:ext cx="1825274" cy="2812912"/>
          </a:xfrm>
          <a:prstGeom prst="rect">
            <a:avLst/>
          </a:prstGeom>
        </p:spPr>
      </p:pic>
    </p:spTree>
    <p:extLst>
      <p:ext uri="{BB962C8B-B14F-4D97-AF65-F5344CB8AC3E}">
        <p14:creationId xmlns:p14="http://schemas.microsoft.com/office/powerpoint/2010/main" val="426288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52A2CA-1FCD-4475-920A-C44033CBB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2595" y="1391700"/>
            <a:ext cx="2033636" cy="2650505"/>
          </a:xfrm>
          <a:prstGeom prst="rect">
            <a:avLst/>
          </a:prstGeom>
        </p:spPr>
      </p:pic>
      <p:sp>
        <p:nvSpPr>
          <p:cNvPr id="2" name="Title 1">
            <a:extLst>
              <a:ext uri="{FF2B5EF4-FFF2-40B4-BE49-F238E27FC236}">
                <a16:creationId xmlns:a16="http://schemas.microsoft.com/office/drawing/2014/main" id="{01329642-647D-40A1-B817-C9EA008D0AF4}"/>
              </a:ext>
            </a:extLst>
          </p:cNvPr>
          <p:cNvSpPr>
            <a:spLocks noGrp="1"/>
          </p:cNvSpPr>
          <p:nvPr>
            <p:ph type="title"/>
          </p:nvPr>
        </p:nvSpPr>
        <p:spPr>
          <a:xfrm>
            <a:off x="1029253" y="0"/>
            <a:ext cx="10261599" cy="1524000"/>
          </a:xfrm>
        </p:spPr>
        <p:txBody>
          <a:bodyPr>
            <a:normAutofit/>
          </a:bodyPr>
          <a:lstStyle/>
          <a:p>
            <a:pPr algn="ctr"/>
            <a:r>
              <a:rPr lang="en-GB" sz="4400" dirty="0">
                <a:solidFill>
                  <a:srgbClr val="FFFF00"/>
                </a:solidFill>
                <a:latin typeface="Arial Black" panose="020B0A04020102020204" pitchFamily="34" charset="0"/>
              </a:rPr>
              <a:t>WHO DO YOU MEET &amp; WHERE DO YOU GO?</a:t>
            </a:r>
          </a:p>
        </p:txBody>
      </p:sp>
      <p:sp>
        <p:nvSpPr>
          <p:cNvPr id="3" name="Content Placeholder 2">
            <a:extLst>
              <a:ext uri="{FF2B5EF4-FFF2-40B4-BE49-F238E27FC236}">
                <a16:creationId xmlns:a16="http://schemas.microsoft.com/office/drawing/2014/main" id="{539F2526-88D6-4608-8F1B-2D0129174135}"/>
              </a:ext>
            </a:extLst>
          </p:cNvPr>
          <p:cNvSpPr>
            <a:spLocks noGrp="1"/>
          </p:cNvSpPr>
          <p:nvPr>
            <p:ph idx="1"/>
          </p:nvPr>
        </p:nvSpPr>
        <p:spPr>
          <a:xfrm>
            <a:off x="406128" y="2114644"/>
            <a:ext cx="8739823" cy="3767670"/>
          </a:xfrm>
        </p:spPr>
        <p:txBody>
          <a:bodyPr>
            <a:normAutofit fontScale="85000" lnSpcReduction="20000"/>
          </a:bodyPr>
          <a:lstStyle/>
          <a:p>
            <a:r>
              <a:rPr lang="en-GB" sz="3600" dirty="0">
                <a:solidFill>
                  <a:schemeClr val="tx1"/>
                </a:solidFill>
              </a:rPr>
              <a:t>Placed in Doctors and Dentist’s  waiting rooms. Staff rooms and university common rooms.</a:t>
            </a:r>
          </a:p>
          <a:p>
            <a:r>
              <a:rPr lang="en-GB" sz="3600" dirty="0">
                <a:solidFill>
                  <a:schemeClr val="tx1"/>
                </a:solidFill>
              </a:rPr>
              <a:t>Street outreach.  Given to Taxi Drivers.</a:t>
            </a:r>
          </a:p>
          <a:p>
            <a:r>
              <a:rPr lang="en-GB" sz="3600" dirty="0">
                <a:solidFill>
                  <a:schemeClr val="tx1"/>
                </a:solidFill>
              </a:rPr>
              <a:t>Distributed through Church bookstalls, coffee shops, charity shops and market stalls. </a:t>
            </a:r>
          </a:p>
          <a:p>
            <a:r>
              <a:rPr lang="en-GB" sz="3600" dirty="0">
                <a:solidFill>
                  <a:schemeClr val="tx1"/>
                </a:solidFill>
              </a:rPr>
              <a:t>…….</a:t>
            </a:r>
          </a:p>
          <a:p>
            <a:endParaRPr lang="en-GB" dirty="0"/>
          </a:p>
          <a:p>
            <a:endParaRPr lang="en-GB" dirty="0"/>
          </a:p>
        </p:txBody>
      </p:sp>
      <p:pic>
        <p:nvPicPr>
          <p:cNvPr id="5" name="Picture 4">
            <a:extLst>
              <a:ext uri="{FF2B5EF4-FFF2-40B4-BE49-F238E27FC236}">
                <a16:creationId xmlns:a16="http://schemas.microsoft.com/office/drawing/2014/main" id="{7D6CB7A1-A48B-4321-B876-98BF58B45D35}"/>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pic>
        <p:nvPicPr>
          <p:cNvPr id="6" name="Picture 5">
            <a:extLst>
              <a:ext uri="{FF2B5EF4-FFF2-40B4-BE49-F238E27FC236}">
                <a16:creationId xmlns:a16="http://schemas.microsoft.com/office/drawing/2014/main" id="{66E6858B-F70C-4196-8DAD-669DEA0AC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14676">
            <a:off x="8653535" y="4134839"/>
            <a:ext cx="1593313" cy="2245392"/>
          </a:xfrm>
          <a:prstGeom prst="rect">
            <a:avLst/>
          </a:prstGeom>
        </p:spPr>
      </p:pic>
    </p:spTree>
    <p:extLst>
      <p:ext uri="{BB962C8B-B14F-4D97-AF65-F5344CB8AC3E}">
        <p14:creationId xmlns:p14="http://schemas.microsoft.com/office/powerpoint/2010/main" val="37371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29642-647D-40A1-B817-C9EA008D0AF4}"/>
              </a:ext>
            </a:extLst>
          </p:cNvPr>
          <p:cNvSpPr>
            <a:spLocks noGrp="1"/>
          </p:cNvSpPr>
          <p:nvPr>
            <p:ph type="title"/>
          </p:nvPr>
        </p:nvSpPr>
        <p:spPr>
          <a:xfrm>
            <a:off x="965200" y="112811"/>
            <a:ext cx="10261599" cy="1524000"/>
          </a:xfrm>
        </p:spPr>
        <p:txBody>
          <a:bodyPr>
            <a:normAutofit/>
          </a:bodyPr>
          <a:lstStyle/>
          <a:p>
            <a:pPr algn="ctr"/>
            <a:r>
              <a:rPr lang="en-GB" sz="4400" dirty="0">
                <a:solidFill>
                  <a:srgbClr val="FFFF00"/>
                </a:solidFill>
                <a:latin typeface="Arial Black" panose="020B0A04020102020204" pitchFamily="34" charset="0"/>
              </a:rPr>
              <a:t>WHO DO YOU MEET &amp; WHERE DO YOU GO - </a:t>
            </a:r>
            <a:r>
              <a:rPr lang="en-GB" sz="2800" dirty="0">
                <a:solidFill>
                  <a:srgbClr val="FFFF00"/>
                </a:solidFill>
                <a:latin typeface="Arial Black" panose="020B0A04020102020204" pitchFamily="34" charset="0"/>
              </a:rPr>
              <a:t>continued</a:t>
            </a:r>
            <a:endParaRPr lang="en-GB" sz="4400" dirty="0">
              <a:solidFill>
                <a:srgbClr val="FFFF00"/>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539F2526-88D6-4608-8F1B-2D0129174135}"/>
              </a:ext>
            </a:extLst>
          </p:cNvPr>
          <p:cNvSpPr>
            <a:spLocks noGrp="1"/>
          </p:cNvSpPr>
          <p:nvPr>
            <p:ph idx="1"/>
          </p:nvPr>
        </p:nvSpPr>
        <p:spPr>
          <a:xfrm>
            <a:off x="403940" y="2098640"/>
            <a:ext cx="8739823" cy="4646549"/>
          </a:xfrm>
        </p:spPr>
        <p:txBody>
          <a:bodyPr>
            <a:normAutofit fontScale="70000" lnSpcReduction="20000"/>
          </a:bodyPr>
          <a:lstStyle/>
          <a:p>
            <a:r>
              <a:rPr lang="en-GB" sz="4600" dirty="0">
                <a:solidFill>
                  <a:schemeClr val="tx1"/>
                </a:solidFill>
              </a:rPr>
              <a:t>Placed in local libraries, shops, prisons &amp;</a:t>
            </a:r>
          </a:p>
          <a:p>
            <a:pPr marL="0" indent="0">
              <a:buNone/>
            </a:pPr>
            <a:r>
              <a:rPr lang="en-GB" sz="4600" dirty="0">
                <a:solidFill>
                  <a:schemeClr val="tx1"/>
                </a:solidFill>
              </a:rPr>
              <a:t>   hospices. </a:t>
            </a:r>
          </a:p>
          <a:p>
            <a:r>
              <a:rPr lang="en-GB" sz="4600" dirty="0">
                <a:solidFill>
                  <a:schemeClr val="tx1"/>
                </a:solidFill>
              </a:rPr>
              <a:t>Given to visitors at Church services. </a:t>
            </a:r>
          </a:p>
          <a:p>
            <a:r>
              <a:rPr lang="en-GB" sz="4600" dirty="0">
                <a:solidFill>
                  <a:schemeClr val="tx1"/>
                </a:solidFill>
              </a:rPr>
              <a:t>Distributed at Parents and Tots groups, men’s groups &amp; youth groups. </a:t>
            </a:r>
          </a:p>
          <a:p>
            <a:r>
              <a:rPr lang="en-GB" sz="4600" dirty="0">
                <a:solidFill>
                  <a:schemeClr val="tx1"/>
                </a:solidFill>
              </a:rPr>
              <a:t>Personal Contacts. </a:t>
            </a:r>
          </a:p>
          <a:p>
            <a:r>
              <a:rPr lang="en-GB" sz="4600" dirty="0">
                <a:solidFill>
                  <a:schemeClr val="tx1"/>
                </a:solidFill>
              </a:rPr>
              <a:t>Door to door work. </a:t>
            </a:r>
          </a:p>
          <a:p>
            <a:r>
              <a:rPr lang="en-GB" sz="4600" dirty="0">
                <a:solidFill>
                  <a:schemeClr val="tx1"/>
                </a:solidFill>
              </a:rPr>
              <a:t>People who come to our homes. </a:t>
            </a:r>
          </a:p>
          <a:p>
            <a:endParaRPr lang="en-GB" sz="3600" dirty="0">
              <a:solidFill>
                <a:schemeClr val="tx1"/>
              </a:solidFill>
            </a:endParaRPr>
          </a:p>
          <a:p>
            <a:endParaRPr lang="en-GB" dirty="0"/>
          </a:p>
          <a:p>
            <a:endParaRPr lang="en-GB" dirty="0"/>
          </a:p>
        </p:txBody>
      </p:sp>
      <p:pic>
        <p:nvPicPr>
          <p:cNvPr id="4" name="Picture 3">
            <a:extLst>
              <a:ext uri="{FF2B5EF4-FFF2-40B4-BE49-F238E27FC236}">
                <a16:creationId xmlns:a16="http://schemas.microsoft.com/office/drawing/2014/main" id="{9E52A2CA-1FCD-4475-920A-C44033CBB8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5565" y="1063638"/>
            <a:ext cx="1952495" cy="2695924"/>
          </a:xfrm>
          <a:prstGeom prst="rect">
            <a:avLst/>
          </a:prstGeom>
        </p:spPr>
      </p:pic>
      <p:pic>
        <p:nvPicPr>
          <p:cNvPr id="5" name="Picture 4">
            <a:extLst>
              <a:ext uri="{FF2B5EF4-FFF2-40B4-BE49-F238E27FC236}">
                <a16:creationId xmlns:a16="http://schemas.microsoft.com/office/drawing/2014/main" id="{BBE3005E-9765-4072-8C5D-A34F09CB86DA}"/>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pic>
        <p:nvPicPr>
          <p:cNvPr id="6" name="Picture 5">
            <a:extLst>
              <a:ext uri="{FF2B5EF4-FFF2-40B4-BE49-F238E27FC236}">
                <a16:creationId xmlns:a16="http://schemas.microsoft.com/office/drawing/2014/main" id="{6BE84505-9CAD-4374-845E-9901856A2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14676">
            <a:off x="8618547" y="4130352"/>
            <a:ext cx="1462874" cy="2061570"/>
          </a:xfrm>
          <a:prstGeom prst="rect">
            <a:avLst/>
          </a:prstGeom>
        </p:spPr>
      </p:pic>
    </p:spTree>
    <p:extLst>
      <p:ext uri="{BB962C8B-B14F-4D97-AF65-F5344CB8AC3E}">
        <p14:creationId xmlns:p14="http://schemas.microsoft.com/office/powerpoint/2010/main" val="273113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C66E3B6-B45D-4672-96DA-A5F183E781ED}"/>
              </a:ext>
            </a:extLst>
          </p:cNvPr>
          <p:cNvSpPr>
            <a:spLocks noGrp="1" noChangeArrowheads="1"/>
          </p:cNvSpPr>
          <p:nvPr>
            <p:ph type="title"/>
          </p:nvPr>
        </p:nvSpPr>
        <p:spPr>
          <a:xfrm>
            <a:off x="1186677" y="0"/>
            <a:ext cx="10157184" cy="1524000"/>
          </a:xfrm>
        </p:spPr>
        <p:txBody>
          <a:bodyPr>
            <a:noAutofit/>
          </a:bodyPr>
          <a:lstStyle/>
          <a:p>
            <a:pPr algn="ctr" eaLnBrk="1" hangingPunct="1"/>
            <a:r>
              <a:rPr lang="en-GB" altLang="en-US" sz="4400" b="1" dirty="0">
                <a:solidFill>
                  <a:srgbClr val="FFFF00"/>
                </a:solidFill>
                <a:latin typeface="Arial Black" panose="020B0A04020102020204" pitchFamily="34" charset="0"/>
              </a:rPr>
              <a:t>Some Advantages of Using the Good News Paper</a:t>
            </a:r>
          </a:p>
        </p:txBody>
      </p:sp>
      <p:sp>
        <p:nvSpPr>
          <p:cNvPr id="9219" name="Rectangle 3">
            <a:extLst>
              <a:ext uri="{FF2B5EF4-FFF2-40B4-BE49-F238E27FC236}">
                <a16:creationId xmlns:a16="http://schemas.microsoft.com/office/drawing/2014/main" id="{140ACDF6-22BC-42B1-8CEB-7DD50333276E}"/>
              </a:ext>
            </a:extLst>
          </p:cNvPr>
          <p:cNvSpPr>
            <a:spLocks noGrp="1" noChangeArrowheads="1"/>
          </p:cNvSpPr>
          <p:nvPr>
            <p:ph idx="1"/>
          </p:nvPr>
        </p:nvSpPr>
        <p:spPr>
          <a:xfrm>
            <a:off x="346316" y="2149738"/>
            <a:ext cx="8814689" cy="3767670"/>
          </a:xfrm>
        </p:spPr>
        <p:txBody>
          <a:bodyPr>
            <a:noAutofit/>
          </a:bodyPr>
          <a:lstStyle/>
          <a:p>
            <a:pPr eaLnBrk="1" hangingPunct="1">
              <a:lnSpc>
                <a:spcPct val="90000"/>
              </a:lnSpc>
            </a:pPr>
            <a:r>
              <a:rPr lang="en-GB" altLang="en-US" sz="3200" dirty="0">
                <a:solidFill>
                  <a:schemeClr val="tx1"/>
                </a:solidFill>
              </a:rPr>
              <a:t>Professional Evangelistic Resource</a:t>
            </a:r>
          </a:p>
          <a:p>
            <a:pPr eaLnBrk="1" hangingPunct="1">
              <a:lnSpc>
                <a:spcPct val="90000"/>
              </a:lnSpc>
            </a:pPr>
            <a:r>
              <a:rPr lang="en-GB" altLang="en-US" sz="3200" dirty="0">
                <a:solidFill>
                  <a:schemeClr val="tx1"/>
                </a:solidFill>
              </a:rPr>
              <a:t>Inexpensive</a:t>
            </a:r>
          </a:p>
          <a:p>
            <a:pPr eaLnBrk="1" hangingPunct="1">
              <a:lnSpc>
                <a:spcPct val="90000"/>
              </a:lnSpc>
            </a:pPr>
            <a:r>
              <a:rPr lang="en-GB" altLang="en-US" sz="3200" dirty="0">
                <a:solidFill>
                  <a:schemeClr val="tx1"/>
                </a:solidFill>
              </a:rPr>
              <a:t>Mobilises others in the church</a:t>
            </a:r>
          </a:p>
          <a:p>
            <a:pPr eaLnBrk="1" hangingPunct="1">
              <a:lnSpc>
                <a:spcPct val="90000"/>
              </a:lnSpc>
            </a:pPr>
            <a:r>
              <a:rPr lang="en-GB" altLang="en-US" sz="3200" dirty="0">
                <a:solidFill>
                  <a:schemeClr val="tx1"/>
                </a:solidFill>
              </a:rPr>
              <a:t>Keeps outreach on the church agenda</a:t>
            </a:r>
          </a:p>
          <a:p>
            <a:pPr eaLnBrk="1" hangingPunct="1">
              <a:lnSpc>
                <a:spcPct val="90000"/>
              </a:lnSpc>
            </a:pPr>
            <a:r>
              <a:rPr lang="en-GB" altLang="en-US" sz="3200" dirty="0">
                <a:solidFill>
                  <a:schemeClr val="tx1"/>
                </a:solidFill>
              </a:rPr>
              <a:t>Non threatening approach </a:t>
            </a:r>
          </a:p>
          <a:p>
            <a:pPr eaLnBrk="1" hangingPunct="1">
              <a:lnSpc>
                <a:spcPct val="90000"/>
              </a:lnSpc>
            </a:pPr>
            <a:r>
              <a:rPr lang="en-GB" altLang="en-US" sz="3200" dirty="0">
                <a:solidFill>
                  <a:schemeClr val="tx1"/>
                </a:solidFill>
              </a:rPr>
              <a:t>Builds contacts &amp; relationships</a:t>
            </a:r>
          </a:p>
          <a:p>
            <a:pPr eaLnBrk="1" hangingPunct="1">
              <a:lnSpc>
                <a:spcPct val="90000"/>
              </a:lnSpc>
            </a:pPr>
            <a:r>
              <a:rPr lang="en-GB" altLang="en-US" sz="3200" dirty="0">
                <a:solidFill>
                  <a:schemeClr val="tx1"/>
                </a:solidFill>
              </a:rPr>
              <a:t>Helps to lead into spiritual conversations  </a:t>
            </a:r>
          </a:p>
          <a:p>
            <a:pPr eaLnBrk="1" hangingPunct="1">
              <a:lnSpc>
                <a:spcPct val="90000"/>
              </a:lnSpc>
            </a:pPr>
            <a:r>
              <a:rPr lang="en-GB" altLang="en-US" sz="3200" dirty="0">
                <a:solidFill>
                  <a:schemeClr val="tx1"/>
                </a:solidFill>
              </a:rPr>
              <a:t>People are converted</a:t>
            </a:r>
          </a:p>
        </p:txBody>
      </p:sp>
      <p:pic>
        <p:nvPicPr>
          <p:cNvPr id="4" name="Picture 3">
            <a:extLst>
              <a:ext uri="{FF2B5EF4-FFF2-40B4-BE49-F238E27FC236}">
                <a16:creationId xmlns:a16="http://schemas.microsoft.com/office/drawing/2014/main" id="{DF880403-47E4-44C2-A69E-2CEBF5BD3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1005" y="1524000"/>
            <a:ext cx="2936815" cy="3827648"/>
          </a:xfrm>
          <a:prstGeom prst="rect">
            <a:avLst/>
          </a:prstGeom>
        </p:spPr>
      </p:pic>
      <p:pic>
        <p:nvPicPr>
          <p:cNvPr id="5" name="Picture 4">
            <a:extLst>
              <a:ext uri="{FF2B5EF4-FFF2-40B4-BE49-F238E27FC236}">
                <a16:creationId xmlns:a16="http://schemas.microsoft.com/office/drawing/2014/main" id="{D5856FC0-C8B0-4C74-B38D-45998BB22D89}"/>
              </a:ext>
            </a:extLst>
          </p:cNvPr>
          <p:cNvPicPr>
            <a:picLocks noChangeAspect="1"/>
          </p:cNvPicPr>
          <p:nvPr/>
        </p:nvPicPr>
        <p:blipFill rotWithShape="1">
          <a:blip r:embed="rId4"/>
          <a:srcRect l="53832" t="42722" r="28904" b="39173"/>
          <a:stretch/>
        </p:blipFill>
        <p:spPr>
          <a:xfrm>
            <a:off x="10629413" y="5882314"/>
            <a:ext cx="1483464" cy="8746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769</TotalTime>
  <Words>3461</Words>
  <Application>Microsoft Office PowerPoint</Application>
  <PresentationFormat>Widescreen</PresentationFormat>
  <Paragraphs>275</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Century Gothic</vt:lpstr>
      <vt:lpstr>system-ui</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WHO DO YOU MEET &amp; WHERE DO YOU GO?</vt:lpstr>
      <vt:lpstr>WHO DO YOU MEET &amp; WHERE DO YOU GO - continued</vt:lpstr>
      <vt:lpstr>Some Advantages of Using the Good News Paper</vt:lpstr>
      <vt:lpstr>Things to remember:</vt:lpstr>
      <vt:lpstr>THINGS TO REMEMBER..</vt:lpstr>
      <vt:lpstr>The pocket testament league gospels</vt:lpstr>
      <vt:lpstr>PowerPoint Presentation</vt:lpstr>
      <vt:lpstr>PowerPoint Presentation</vt:lpstr>
      <vt:lpstr>Examples of OTHER P.T.L. GOSPELS.</vt:lpstr>
      <vt:lpstr>UNIQUE evangelistic opportunities.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Dickerson</dc:creator>
  <cp:lastModifiedBy>Trevor Dickerson</cp:lastModifiedBy>
  <cp:revision>66</cp:revision>
  <dcterms:created xsi:type="dcterms:W3CDTF">2020-06-29T15:04:26Z</dcterms:created>
  <dcterms:modified xsi:type="dcterms:W3CDTF">2020-08-25T10:54:29Z</dcterms:modified>
</cp:coreProperties>
</file>