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342" r:id="rId2"/>
    <p:sldId id="344" r:id="rId3"/>
    <p:sldId id="347" r:id="rId4"/>
    <p:sldId id="348" r:id="rId5"/>
    <p:sldId id="339" r:id="rId6"/>
    <p:sldId id="333" r:id="rId7"/>
    <p:sldId id="264" r:id="rId8"/>
    <p:sldId id="257" r:id="rId9"/>
    <p:sldId id="336" r:id="rId10"/>
    <p:sldId id="337" r:id="rId11"/>
    <p:sldId id="340" r:id="rId12"/>
    <p:sldId id="271" r:id="rId13"/>
    <p:sldId id="341" r:id="rId14"/>
    <p:sldId id="266" r:id="rId15"/>
    <p:sldId id="349" r:id="rId16"/>
    <p:sldId id="261" r:id="rId17"/>
    <p:sldId id="272" r:id="rId18"/>
    <p:sldId id="346" r:id="rId19"/>
    <p:sldId id="267" r:id="rId20"/>
    <p:sldId id="275" r:id="rId21"/>
    <p:sldId id="34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65C17C-0D64-4BAD-A002-6F8DED43DBFF}" v="40" dt="2020-08-25T15:18:13.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44651" autoAdjust="0"/>
  </p:normalViewPr>
  <p:slideViewPr>
    <p:cSldViewPr snapToGrid="0">
      <p:cViewPr varScale="1">
        <p:scale>
          <a:sx n="38" d="100"/>
          <a:sy n="38" d="100"/>
        </p:scale>
        <p:origin x="232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Communication</c:v>
                </c:pt>
              </c:strCache>
            </c:strRef>
          </c:tx>
          <c:dPt>
            <c:idx val="0"/>
            <c:bubble3D val="0"/>
            <c:spPr>
              <a:solidFill>
                <a:srgbClr val="5B9BD5"/>
              </a:solidFill>
              <a:ln w="9304">
                <a:solidFill>
                  <a:srgbClr val="FFFFFF"/>
                </a:solidFill>
                <a:prstDash val="solid"/>
              </a:ln>
            </c:spPr>
            <c:extLst>
              <c:ext xmlns:c16="http://schemas.microsoft.com/office/drawing/2014/chart" uri="{C3380CC4-5D6E-409C-BE32-E72D297353CC}">
                <c16:uniqueId val="{00000000-4C27-4F52-9844-B5A4536240F3}"/>
              </c:ext>
            </c:extLst>
          </c:dPt>
          <c:dPt>
            <c:idx val="1"/>
            <c:bubble3D val="0"/>
            <c:spPr>
              <a:solidFill>
                <a:srgbClr val="ED7D31"/>
              </a:solidFill>
              <a:ln w="9304">
                <a:solidFill>
                  <a:srgbClr val="FFFFFF"/>
                </a:solidFill>
                <a:prstDash val="solid"/>
              </a:ln>
            </c:spPr>
            <c:extLst>
              <c:ext xmlns:c16="http://schemas.microsoft.com/office/drawing/2014/chart" uri="{C3380CC4-5D6E-409C-BE32-E72D297353CC}">
                <c16:uniqueId val="{00000001-4C27-4F52-9844-B5A4536240F3}"/>
              </c:ext>
            </c:extLst>
          </c:dPt>
          <c:dPt>
            <c:idx val="2"/>
            <c:bubble3D val="0"/>
            <c:spPr>
              <a:solidFill>
                <a:srgbClr val="A5A5A5"/>
              </a:solidFill>
              <a:ln w="9304">
                <a:solidFill>
                  <a:srgbClr val="FFFFFF"/>
                </a:solidFill>
                <a:prstDash val="solid"/>
              </a:ln>
            </c:spPr>
            <c:extLst>
              <c:ext xmlns:c16="http://schemas.microsoft.com/office/drawing/2014/chart" uri="{C3380CC4-5D6E-409C-BE32-E72D297353CC}">
                <c16:uniqueId val="{00000002-4C27-4F52-9844-B5A4536240F3}"/>
              </c:ext>
            </c:extLst>
          </c:dPt>
          <c:dPt>
            <c:idx val="3"/>
            <c:bubble3D val="0"/>
            <c:spPr>
              <a:solidFill>
                <a:srgbClr val="FFC000"/>
              </a:solidFill>
              <a:ln w="9304">
                <a:solidFill>
                  <a:srgbClr val="FFFFFF"/>
                </a:solidFill>
                <a:prstDash val="solid"/>
              </a:ln>
            </c:spPr>
            <c:extLst>
              <c:ext xmlns:c16="http://schemas.microsoft.com/office/drawing/2014/chart" uri="{C3380CC4-5D6E-409C-BE32-E72D297353CC}">
                <c16:uniqueId val="{00000003-4C27-4F52-9844-B5A4536240F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c:v>
                </c:pt>
                <c:pt idx="1">
                  <c:v>38</c:v>
                </c:pt>
                <c:pt idx="2">
                  <c:v>55</c:v>
                </c:pt>
                <c:pt idx="3">
                  <c:v>0</c:v>
                </c:pt>
              </c:numCache>
            </c:numRef>
          </c:val>
          <c:extLst>
            <c:ext xmlns:c16="http://schemas.microsoft.com/office/drawing/2014/chart" uri="{C3380CC4-5D6E-409C-BE32-E72D297353CC}">
              <c16:uniqueId val="{00000004-4C27-4F52-9844-B5A4536240F3}"/>
            </c:ext>
          </c:extLst>
        </c:ser>
        <c:dLbls>
          <c:showLegendKey val="0"/>
          <c:showVal val="0"/>
          <c:showCatName val="0"/>
          <c:showSerName val="0"/>
          <c:showPercent val="0"/>
          <c:showBubbleSize val="0"/>
          <c:showLeaderLines val="1"/>
        </c:dLbls>
        <c:firstSliceAng val="0"/>
      </c:pieChart>
      <c:spPr>
        <a:noFill/>
        <a:ln w="18607">
          <a:noFill/>
        </a:ln>
      </c:spPr>
    </c:plotArea>
    <c:legend>
      <c:legendPos val="b"/>
      <c:legendEntry>
        <c:idx val="3"/>
        <c:delete val="1"/>
      </c:legendEntry>
      <c:overlay val="0"/>
      <c:spPr>
        <a:noFill/>
        <a:ln w="18607">
          <a:noFill/>
        </a:ln>
      </c:spPr>
      <c:txPr>
        <a:bodyPr rot="0" spcFirstLastPara="1" vertOverflow="ellipsis" vert="horz" wrap="square" anchor="ctr" anchorCtr="1"/>
        <a:lstStyle/>
        <a:p>
          <a:pPr>
            <a:defRPr sz="87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4039E-57E7-49C0-9523-FB8423ABB134}" type="datetimeFigureOut">
              <a:rPr lang="en-GB" smtClean="0"/>
              <a:t>22/09/2020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E3364-5AFA-47BF-936C-FCEA055DC1E1}" type="slidenum">
              <a:rPr lang="en-GB" smtClean="0"/>
              <a:t>‹#›</a:t>
            </a:fld>
            <a:endParaRPr lang="en-GB" dirty="0"/>
          </a:p>
        </p:txBody>
      </p:sp>
    </p:spTree>
    <p:extLst>
      <p:ext uri="{BB962C8B-B14F-4D97-AF65-F5344CB8AC3E}">
        <p14:creationId xmlns:p14="http://schemas.microsoft.com/office/powerpoint/2010/main" val="28350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Welcome to ‘Casting Your Nets’ </a:t>
            </a:r>
          </a:p>
          <a:p>
            <a:endParaRPr lang="en-GB" dirty="0"/>
          </a:p>
          <a:p>
            <a:r>
              <a:rPr lang="en-GB" b="1"/>
              <a:t>Leaders’ </a:t>
            </a:r>
            <a:r>
              <a:rPr lang="en-GB" b="1" dirty="0"/>
              <a:t>Notes –</a:t>
            </a:r>
          </a:p>
          <a:p>
            <a:r>
              <a:rPr lang="en-GB" dirty="0"/>
              <a:t>Casting Your Nets is an initiative between Outreach UK, Good News Newspaper and Pocket Testament League – to enable every Christian to share their faith in Jesus Christ.</a:t>
            </a:r>
          </a:p>
          <a:p>
            <a:r>
              <a:rPr lang="en-GB" dirty="0"/>
              <a:t>You may already be doing that – in which case we pray that this course will encourage, inspire and perhaps, hone your gifts.</a:t>
            </a:r>
          </a:p>
          <a:p>
            <a:r>
              <a:rPr lang="en-GB" dirty="0"/>
              <a:t>Alternatively, you may be coming to this course because you know you should be sharing about your faith in Jesus Christ, but, for some reason, find that impossible or difficult. This course will help you to have more confidence and will show you that, whoever you are, God can and wants to use you to speak about Him.</a:t>
            </a:r>
          </a:p>
          <a:p>
            <a:r>
              <a:rPr lang="en-GB" dirty="0"/>
              <a:t>Each session includes both theory and practical – so we encourage you to try putting into practice what you’ve learnt between sessions – and then share about your experiences when you next meet together. We don’t want to condemn any who find evangelism difficult (many Christians do), but support and help each other to become better at sharing our faith in Jesus Christ.</a:t>
            </a:r>
          </a:p>
          <a:p>
            <a:r>
              <a:rPr lang="en-GB" dirty="0"/>
              <a:t>Remember, we are not all the same. We are not all extroverts, or introverts, but we are all brothers and sister in Christ. Encourage and support each other – and grow in knowing Jesus and sharing about Him.</a:t>
            </a:r>
          </a:p>
          <a:p>
            <a:r>
              <a:rPr lang="en-GB" b="1" dirty="0"/>
              <a:t>The Leader – (This is very important!)</a:t>
            </a:r>
          </a:p>
          <a:p>
            <a:r>
              <a:rPr lang="en-GB" dirty="0"/>
              <a:t>Prepare by going through each session beforehand.</a:t>
            </a:r>
          </a:p>
          <a:p>
            <a:r>
              <a:rPr lang="en-GB" dirty="0"/>
              <a:t>Make sure the Power-point will play on the equipment you have available. If you are leading the course via Zoom – make sure you know how to ‘share your screen’ – so that others can see the Power-point slides.</a:t>
            </a:r>
          </a:p>
          <a:p>
            <a:r>
              <a:rPr lang="en-GB" dirty="0"/>
              <a:t>Have your Outreach UK Evangelism Handbook with you.</a:t>
            </a:r>
          </a:p>
          <a:p>
            <a:r>
              <a:rPr lang="en-GB" dirty="0"/>
              <a:t>Copy the relevant pages from the PDF copy of the Outreach UK Evangelism Handbook so that they are available for each participant – I suggest you give these out at the end of each session – ready for the next session. Alternatively, each participant may want to buy their own copy of the Manual – and get all the training notes it contains. Contact Outreach UK via – info@outreachuk.com - or by calling 0300 123 1990.</a:t>
            </a:r>
          </a:p>
          <a:p>
            <a:r>
              <a:rPr lang="en-GB" dirty="0"/>
              <a:t>Each participant will need –</a:t>
            </a:r>
          </a:p>
          <a:p>
            <a:pPr marL="171450" indent="-171450">
              <a:buFont typeface="Arial" panose="020B0604020202020204" pitchFamily="34" charset="0"/>
              <a:buChar char="•"/>
            </a:pPr>
            <a:r>
              <a:rPr lang="en-GB" dirty="0"/>
              <a:t>A Bible</a:t>
            </a:r>
          </a:p>
          <a:p>
            <a:pPr marL="171450" indent="-171450">
              <a:buFont typeface="Arial" panose="020B0604020202020204" pitchFamily="34" charset="0"/>
              <a:buChar char="•"/>
            </a:pPr>
            <a:r>
              <a:rPr lang="en-GB" dirty="0"/>
              <a:t>A notebook</a:t>
            </a:r>
          </a:p>
          <a:p>
            <a:pPr marL="171450" indent="-171450">
              <a:buFont typeface="Arial" panose="020B0604020202020204" pitchFamily="34" charset="0"/>
              <a:buChar char="•"/>
            </a:pPr>
            <a:r>
              <a:rPr lang="en-GB" dirty="0"/>
              <a:t>A pen/pencil</a:t>
            </a:r>
          </a:p>
          <a:p>
            <a:r>
              <a:rPr lang="en-GB" dirty="0"/>
              <a:t>And - be ready to participate – but don’t force those who are shy, but encourage each one to see they have something to contribute.</a:t>
            </a:r>
          </a:p>
          <a:p>
            <a:endParaRPr lang="en-GB" b="1" dirty="0"/>
          </a:p>
          <a:p>
            <a:endParaRPr lang="en-GB" dirty="0"/>
          </a:p>
        </p:txBody>
      </p:sp>
      <p:sp>
        <p:nvSpPr>
          <p:cNvPr id="4" name="Slide Number Placeholder 3"/>
          <p:cNvSpPr>
            <a:spLocks noGrp="1"/>
          </p:cNvSpPr>
          <p:nvPr>
            <p:ph type="sldNum" sz="quarter" idx="5"/>
          </p:nvPr>
        </p:nvSpPr>
        <p:spPr/>
        <p:txBody>
          <a:bodyPr/>
          <a:lstStyle/>
          <a:p>
            <a:fld id="{8E787EC9-B0A3-4968-8F80-D2805A89A957}" type="slidenum">
              <a:rPr lang="en-US" smtClean="0"/>
              <a:t>1</a:t>
            </a:fld>
            <a:endParaRPr lang="en-US"/>
          </a:p>
        </p:txBody>
      </p:sp>
    </p:spTree>
    <p:extLst>
      <p:ext uri="{BB962C8B-B14F-4D97-AF65-F5344CB8AC3E}">
        <p14:creationId xmlns:p14="http://schemas.microsoft.com/office/powerpoint/2010/main" val="3990559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Leader – </a:t>
            </a:r>
            <a:r>
              <a:rPr lang="en-GB" dirty="0"/>
              <a:t>the slide illustrates some poor listening habits:</a:t>
            </a:r>
          </a:p>
          <a:p>
            <a:pPr marL="0" indent="0">
              <a:buNone/>
            </a:pPr>
            <a:r>
              <a:rPr lang="en-GB" dirty="0"/>
              <a:t>1. Having preconceived ideas of what the other person will say</a:t>
            </a:r>
          </a:p>
          <a:p>
            <a:pPr marL="0" indent="0">
              <a:buNone/>
            </a:pPr>
            <a:r>
              <a:rPr lang="en-GB" dirty="0"/>
              <a:t>2. Wanting to offer advice or solutions (when all the other person wants is to be listened to so they can work out their own solutions).</a:t>
            </a:r>
          </a:p>
          <a:p>
            <a:pPr marL="0" indent="0">
              <a:buNone/>
            </a:pPr>
            <a:endParaRPr lang="en-GB" dirty="0"/>
          </a:p>
          <a:p>
            <a:pPr marL="0" indent="0">
              <a:buNone/>
            </a:pPr>
            <a:r>
              <a:rPr lang="en-GB" dirty="0"/>
              <a:t>As a group, you may want to think about other poor listening habits – adding to those suggested.</a:t>
            </a:r>
          </a:p>
          <a:p>
            <a:pPr marL="0" indent="0">
              <a:buNone/>
            </a:pPr>
            <a:endParaRPr lang="en-GB" dirty="0"/>
          </a:p>
          <a:p>
            <a:pPr marL="0" indent="0">
              <a:buNone/>
            </a:pPr>
            <a:r>
              <a:rPr lang="en-GB" dirty="0"/>
              <a:t>Has anyone in your group experienced this – or been the one to offer advice and solutions, when all that was needed was for the person to be listened to?</a:t>
            </a:r>
          </a:p>
          <a:p>
            <a:pPr marL="0" indent="0">
              <a:buNone/>
            </a:pPr>
            <a:r>
              <a:rPr lang="en-GB" b="1" dirty="0"/>
              <a:t>Leader – you may want to ask your group,</a:t>
            </a:r>
            <a:r>
              <a:rPr lang="en-GB" b="1" baseline="0" dirty="0"/>
              <a:t> ‘W</a:t>
            </a:r>
            <a:r>
              <a:rPr lang="en-GB" b="1" dirty="0">
                <a:solidFill>
                  <a:srgbClr val="FF0000"/>
                </a:solidFill>
              </a:rPr>
              <a:t>hat are the characteristics of a good listener?’ </a:t>
            </a:r>
            <a:r>
              <a:rPr lang="en-GB" b="1" dirty="0"/>
              <a:t>– before moving on to the next slide.</a:t>
            </a:r>
          </a:p>
          <a:p>
            <a:pPr marL="0" indent="0">
              <a:buNone/>
            </a:pPr>
            <a:r>
              <a:rPr lang="en-GB" b="1" dirty="0"/>
              <a:t>Now move on -</a:t>
            </a:r>
          </a:p>
          <a:p>
            <a:endParaRPr lang="en-GB" b="1" dirty="0"/>
          </a:p>
        </p:txBody>
      </p:sp>
      <p:sp>
        <p:nvSpPr>
          <p:cNvPr id="4" name="Slide Number Placeholder 3"/>
          <p:cNvSpPr>
            <a:spLocks noGrp="1"/>
          </p:cNvSpPr>
          <p:nvPr>
            <p:ph type="sldNum" sz="quarter" idx="5"/>
          </p:nvPr>
        </p:nvSpPr>
        <p:spPr/>
        <p:txBody>
          <a:bodyPr/>
          <a:lstStyle/>
          <a:p>
            <a:fld id="{0B7E3364-5AFA-47BF-936C-FCEA055DC1E1}" type="slidenum">
              <a:rPr lang="en-GB" smtClean="0"/>
              <a:t>10</a:t>
            </a:fld>
            <a:endParaRPr lang="en-GB" dirty="0"/>
          </a:p>
        </p:txBody>
      </p:sp>
    </p:spTree>
    <p:extLst>
      <p:ext uri="{BB962C8B-B14F-4D97-AF65-F5344CB8AC3E}">
        <p14:creationId xmlns:p14="http://schemas.microsoft.com/office/powerpoint/2010/main" val="2030110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See page 52 OUK Evangelism Handbook</a:t>
            </a:r>
          </a:p>
          <a:p>
            <a:endParaRPr lang="en-GB" dirty="0"/>
          </a:p>
          <a:p>
            <a:r>
              <a:rPr lang="en-GB" b="1" dirty="0"/>
              <a:t>Effective Listeners </a:t>
            </a:r>
            <a:r>
              <a:rPr lang="en-GB" dirty="0"/>
              <a:t>– this is what we want to aspire to.</a:t>
            </a:r>
          </a:p>
          <a:p>
            <a:pPr marL="228600" indent="-228600">
              <a:buAutoNum type="arabicPeriod"/>
            </a:pPr>
            <a:r>
              <a:rPr lang="en-GB" dirty="0"/>
              <a:t>Attentive</a:t>
            </a:r>
          </a:p>
          <a:p>
            <a:pPr marL="228600" indent="-228600">
              <a:buAutoNum type="arabicPeriod"/>
            </a:pPr>
            <a:r>
              <a:rPr lang="en-GB" dirty="0"/>
              <a:t>Patient</a:t>
            </a:r>
          </a:p>
          <a:p>
            <a:pPr marL="228600" indent="-228600">
              <a:buAutoNum type="arabicPeriod"/>
            </a:pPr>
            <a:r>
              <a:rPr lang="en-GB" dirty="0"/>
              <a:t>Aware</a:t>
            </a:r>
          </a:p>
          <a:p>
            <a:pPr marL="228600" indent="-228600">
              <a:buAutoNum type="arabicPeriod"/>
            </a:pPr>
            <a:r>
              <a:rPr lang="en-GB" dirty="0"/>
              <a:t>Not afraid to clarify</a:t>
            </a:r>
          </a:p>
          <a:p>
            <a:pPr marL="228600" indent="-228600">
              <a:buAutoNum type="arabicPeriod"/>
            </a:pPr>
            <a:r>
              <a:rPr lang="en-GB" dirty="0"/>
              <a:t>Genuine</a:t>
            </a:r>
          </a:p>
          <a:p>
            <a:pPr marL="228600" indent="-228600">
              <a:buAutoNum type="arabicPeriod"/>
            </a:pPr>
            <a:r>
              <a:rPr lang="en-GB" dirty="0"/>
              <a:t>People who can keep confidences</a:t>
            </a:r>
          </a:p>
          <a:p>
            <a:pPr marL="0" indent="0">
              <a:buNone/>
            </a:pPr>
            <a:endParaRPr lang="en-GB" dirty="0"/>
          </a:p>
          <a:p>
            <a:pPr marL="0" indent="0">
              <a:buNone/>
            </a:pPr>
            <a:r>
              <a:rPr lang="en-GB" b="1" dirty="0"/>
              <a:t>Dictionary -</a:t>
            </a:r>
          </a:p>
          <a:p>
            <a:pPr marL="0" indent="0">
              <a:buNone/>
            </a:pPr>
            <a:r>
              <a:rPr lang="en-GB" dirty="0"/>
              <a:t>Listen – Make effort to hear something</a:t>
            </a:r>
          </a:p>
          <a:p>
            <a:pPr marL="0" indent="0">
              <a:buNone/>
            </a:pPr>
            <a:r>
              <a:rPr lang="en-GB" dirty="0"/>
              <a:t>          -  Hear with attention</a:t>
            </a:r>
          </a:p>
          <a:p>
            <a:pPr marL="0" indent="0">
              <a:buNone/>
            </a:pPr>
            <a:r>
              <a:rPr lang="en-GB" dirty="0"/>
              <a:t>          -  Give attention with ear</a:t>
            </a:r>
          </a:p>
          <a:p>
            <a:pPr marL="0" indent="0">
              <a:buNone/>
            </a:pPr>
            <a:r>
              <a:rPr lang="en-GB" b="1" dirty="0"/>
              <a:t>Good listener – one who habitually listens with interest or sympathy</a:t>
            </a:r>
          </a:p>
          <a:p>
            <a:pPr marL="0" indent="0">
              <a:buNone/>
            </a:pPr>
            <a:endParaRPr lang="en-GB" b="1" dirty="0"/>
          </a:p>
          <a:p>
            <a:pPr marL="0" indent="0">
              <a:buNone/>
            </a:pPr>
            <a:r>
              <a:rPr lang="en-GB" b="1" dirty="0"/>
              <a:t>LEADER - Now let’s have a look at the answers to our ‘Listening Exercise’ – how well did we score?</a:t>
            </a:r>
          </a:p>
          <a:p>
            <a:pPr marL="0" indent="0">
              <a:buNone/>
            </a:pPr>
            <a:r>
              <a:rPr lang="en-GB" b="1" dirty="0"/>
              <a:t>Answers –</a:t>
            </a:r>
          </a:p>
          <a:p>
            <a:pPr marL="228600" indent="-228600">
              <a:buAutoNum type="arabicPeriod"/>
            </a:pPr>
            <a:r>
              <a:rPr lang="en-GB" b="0" dirty="0"/>
              <a:t>Do they have a 5</a:t>
            </a:r>
            <a:r>
              <a:rPr lang="en-GB" b="0" baseline="30000" dirty="0"/>
              <a:t>th</a:t>
            </a:r>
            <a:r>
              <a:rPr lang="en-GB" b="0" dirty="0"/>
              <a:t> of November in America? – answer – </a:t>
            </a:r>
            <a:r>
              <a:rPr lang="en-GB" b="0" dirty="0">
                <a:solidFill>
                  <a:srgbClr val="FF0000"/>
                </a:solidFill>
              </a:rPr>
              <a:t>Yes, all countries have a 5</a:t>
            </a:r>
            <a:r>
              <a:rPr lang="en-GB" b="0" baseline="30000" dirty="0">
                <a:solidFill>
                  <a:srgbClr val="FF0000"/>
                </a:solidFill>
              </a:rPr>
              <a:t>th</a:t>
            </a:r>
            <a:r>
              <a:rPr lang="en-GB" b="0" dirty="0">
                <a:solidFill>
                  <a:srgbClr val="FF0000"/>
                </a:solidFill>
              </a:rPr>
              <a:t> of November </a:t>
            </a:r>
            <a:r>
              <a:rPr lang="en-GB" b="0" dirty="0"/>
              <a:t>(but not quite like ours in UK – Bonfire Night!)</a:t>
            </a:r>
          </a:p>
          <a:p>
            <a:pPr marL="228600" indent="-228600">
              <a:buAutoNum type="arabicPeriod"/>
            </a:pPr>
            <a:r>
              <a:rPr lang="en-GB" b="0" dirty="0"/>
              <a:t>How many months of the year have 28 days? – answer – </a:t>
            </a:r>
            <a:r>
              <a:rPr lang="en-GB" b="0" dirty="0">
                <a:solidFill>
                  <a:srgbClr val="FFFF00"/>
                </a:solidFill>
              </a:rPr>
              <a:t>All months have 28 days </a:t>
            </a:r>
            <a:r>
              <a:rPr lang="en-GB" b="0" dirty="0"/>
              <a:t>(and some have more!)</a:t>
            </a:r>
          </a:p>
          <a:p>
            <a:pPr marL="228600" indent="-228600">
              <a:buAutoNum type="arabicPeriod"/>
            </a:pPr>
            <a:r>
              <a:rPr lang="en-GB" b="0" dirty="0"/>
              <a:t>If you only had one match and entered a dark room with an oil lamp, kindling wood and a candle, what would you light first? – answer – light the match</a:t>
            </a:r>
          </a:p>
          <a:p>
            <a:pPr marL="228600" indent="-228600">
              <a:buAutoNum type="arabicPeriod"/>
            </a:pPr>
            <a:r>
              <a:rPr lang="en-GB" b="0" dirty="0"/>
              <a:t>If the doctor gave you three pills and said take one every half hour, how long would it take to take them all? – answer – one hour – i.e. – first pill at 2pm, second at 2.30pm, the third at 3pm</a:t>
            </a:r>
          </a:p>
          <a:p>
            <a:pPr marL="228600" indent="-228600">
              <a:buAutoNum type="arabicPeriod"/>
            </a:pPr>
            <a:r>
              <a:rPr lang="en-GB" b="0" dirty="0"/>
              <a:t>You have 17 sheep, but following a storm, all but 9 of them have died. How many do you have left – answer – 9 sheep left</a:t>
            </a:r>
          </a:p>
          <a:p>
            <a:pPr marL="228600" indent="-228600">
              <a:buAutoNum type="arabicPeriod"/>
            </a:pPr>
            <a:r>
              <a:rPr lang="en-GB" b="0" dirty="0"/>
              <a:t>You take two apples from a pile of five. How many apples do you have? – answer – you have two apples</a:t>
            </a:r>
          </a:p>
          <a:p>
            <a:pPr marL="228600" indent="-228600">
              <a:buAutoNum type="arabicPeriod"/>
            </a:pPr>
            <a:r>
              <a:rPr lang="en-GB" b="0" dirty="0"/>
              <a:t>Lastly, how many animals of each species did Moses take into the Ark? – answer – none, Moses wasn’t there!</a:t>
            </a:r>
          </a:p>
          <a:p>
            <a:pPr marL="0" indent="0">
              <a:buNone/>
            </a:pPr>
            <a:endParaRPr lang="en-GB" b="1" dirty="0"/>
          </a:p>
          <a:p>
            <a:pPr marL="0" indent="0">
              <a:buNone/>
            </a:pPr>
            <a:r>
              <a:rPr lang="en-GB" b="1" dirty="0"/>
              <a:t>Leader – Ask your group -</a:t>
            </a:r>
          </a:p>
          <a:p>
            <a:pPr marL="0" indent="0">
              <a:buNone/>
            </a:pPr>
            <a:r>
              <a:rPr lang="en-GB" b="0" dirty="0"/>
              <a:t>How well did we ‘score’ with our listening habits? Is there room for improvement?</a:t>
            </a:r>
          </a:p>
          <a:p>
            <a:pPr marL="0" indent="0">
              <a:buNone/>
            </a:pPr>
            <a:r>
              <a:rPr lang="en-GB" b="0" dirty="0"/>
              <a:t>Although this is a fun quiz, it may well show how we can all jump to wrong conclusions because we haven’t listened properly.</a:t>
            </a:r>
          </a:p>
        </p:txBody>
      </p:sp>
      <p:sp>
        <p:nvSpPr>
          <p:cNvPr id="4" name="Slide Number Placeholder 3"/>
          <p:cNvSpPr>
            <a:spLocks noGrp="1"/>
          </p:cNvSpPr>
          <p:nvPr>
            <p:ph type="sldNum" sz="quarter" idx="5"/>
          </p:nvPr>
        </p:nvSpPr>
        <p:spPr/>
        <p:txBody>
          <a:bodyPr/>
          <a:lstStyle/>
          <a:p>
            <a:fld id="{0B7E3364-5AFA-47BF-936C-FCEA055DC1E1}" type="slidenum">
              <a:rPr lang="en-GB" smtClean="0"/>
              <a:t>11</a:t>
            </a:fld>
            <a:endParaRPr lang="en-GB" dirty="0"/>
          </a:p>
        </p:txBody>
      </p:sp>
    </p:spTree>
    <p:extLst>
      <p:ext uri="{BB962C8B-B14F-4D97-AF65-F5344CB8AC3E}">
        <p14:creationId xmlns:p14="http://schemas.microsoft.com/office/powerpoint/2010/main" val="2639203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b="1" dirty="0"/>
              <a:t>Question to ask?</a:t>
            </a:r>
          </a:p>
          <a:p>
            <a:r>
              <a:rPr lang="en-GB" dirty="0"/>
              <a:t>What habits in others frustrate us when we want to unburden ourselves to them?</a:t>
            </a:r>
          </a:p>
          <a:p>
            <a:r>
              <a:rPr lang="en-GB" dirty="0"/>
              <a:t>Do we also have bad listening habits ourselves?</a:t>
            </a:r>
          </a:p>
          <a:p>
            <a:r>
              <a:rPr lang="en-GB" b="1" dirty="0"/>
              <a:t>Be honest!</a:t>
            </a:r>
          </a:p>
        </p:txBody>
      </p:sp>
      <p:sp>
        <p:nvSpPr>
          <p:cNvPr id="4" name="Slide Number Placeholder 3"/>
          <p:cNvSpPr>
            <a:spLocks noGrp="1"/>
          </p:cNvSpPr>
          <p:nvPr>
            <p:ph type="sldNum" sz="quarter" idx="5"/>
          </p:nvPr>
        </p:nvSpPr>
        <p:spPr/>
        <p:txBody>
          <a:bodyPr/>
          <a:lstStyle/>
          <a:p>
            <a:fld id="{8E787EC9-B0A3-4968-8F80-D2805A89A957}" type="slidenum">
              <a:rPr lang="en-US" smtClean="0"/>
              <a:t>12</a:t>
            </a:fld>
            <a:endParaRPr lang="en-US" dirty="0"/>
          </a:p>
        </p:txBody>
      </p:sp>
    </p:spTree>
    <p:extLst>
      <p:ext uri="{BB962C8B-B14F-4D97-AF65-F5344CB8AC3E}">
        <p14:creationId xmlns:p14="http://schemas.microsoft.com/office/powerpoint/2010/main" val="466584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b="1" dirty="0"/>
              <a:t>Question to ask:</a:t>
            </a:r>
          </a:p>
          <a:p>
            <a:r>
              <a:rPr lang="en-GB" dirty="0"/>
              <a:t>How do we spend our days? What time do we give to –</a:t>
            </a:r>
          </a:p>
          <a:p>
            <a:endParaRPr lang="en-GB" i="1" dirty="0"/>
          </a:p>
          <a:p>
            <a:r>
              <a:rPr lang="en-GB" i="1" dirty="0"/>
              <a:t>SKILL             Waking Hours in Communication</a:t>
            </a:r>
          </a:p>
          <a:p>
            <a:r>
              <a:rPr lang="en-GB" dirty="0"/>
              <a:t>Listening      </a:t>
            </a:r>
            <a:r>
              <a:rPr lang="en-GB" sz="1200" dirty="0">
                <a:solidFill>
                  <a:schemeClr val="tx1"/>
                </a:solidFill>
                <a:latin typeface="Arial Black" panose="020B0A04020102020204" pitchFamily="34" charset="0"/>
              </a:rPr>
              <a:t>40%</a:t>
            </a:r>
          </a:p>
          <a:p>
            <a:r>
              <a:rPr lang="en-GB" dirty="0"/>
              <a:t>Talking         35%</a:t>
            </a:r>
          </a:p>
          <a:p>
            <a:r>
              <a:rPr lang="en-GB" dirty="0"/>
              <a:t>Reading       16%</a:t>
            </a:r>
          </a:p>
          <a:p>
            <a:r>
              <a:rPr lang="en-GB" dirty="0"/>
              <a:t>Writing        9%</a:t>
            </a:r>
          </a:p>
          <a:p>
            <a:r>
              <a:rPr lang="en-GB" dirty="0"/>
              <a:t>This will vary for each person – so these figures are averages</a:t>
            </a:r>
          </a:p>
          <a:p>
            <a:endParaRPr lang="en-GB" dirty="0"/>
          </a:p>
        </p:txBody>
      </p:sp>
      <p:sp>
        <p:nvSpPr>
          <p:cNvPr id="4" name="Slide Number Placeholder 3"/>
          <p:cNvSpPr>
            <a:spLocks noGrp="1"/>
          </p:cNvSpPr>
          <p:nvPr>
            <p:ph type="sldNum" sz="quarter" idx="5"/>
          </p:nvPr>
        </p:nvSpPr>
        <p:spPr/>
        <p:txBody>
          <a:bodyPr/>
          <a:lstStyle/>
          <a:p>
            <a:fld id="{8E787EC9-B0A3-4968-8F80-D2805A89A957}" type="slidenum">
              <a:rPr lang="en-US" smtClean="0"/>
              <a:t>13</a:t>
            </a:fld>
            <a:endParaRPr lang="en-US" dirty="0"/>
          </a:p>
        </p:txBody>
      </p:sp>
    </p:spTree>
    <p:extLst>
      <p:ext uri="{BB962C8B-B14F-4D97-AF65-F5344CB8AC3E}">
        <p14:creationId xmlns:p14="http://schemas.microsoft.com/office/powerpoint/2010/main" val="118910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See page 53 OUK Evangelism Handbook</a:t>
            </a:r>
          </a:p>
          <a:p>
            <a:endParaRPr lang="en-GB" b="1" dirty="0"/>
          </a:p>
          <a:p>
            <a:r>
              <a:rPr lang="en-GB" b="1" dirty="0"/>
              <a:t>Leader -</a:t>
            </a:r>
          </a:p>
          <a:p>
            <a:r>
              <a:rPr lang="en-GB" b="1" dirty="0"/>
              <a:t>Question to ask:</a:t>
            </a:r>
          </a:p>
          <a:p>
            <a:r>
              <a:rPr lang="en-GB" dirty="0"/>
              <a:t>How can we tell whether others are for us or against us, apart from what they say?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is good body language? </a:t>
            </a:r>
            <a:r>
              <a:rPr lang="en-GB" b="1" dirty="0"/>
              <a:t>Discuss.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is bad body language? </a:t>
            </a:r>
            <a:r>
              <a:rPr lang="en-GB" b="1" dirty="0"/>
              <a:t>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Body language = 55%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Tone of voice = 38%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Words = 7%</a:t>
            </a:r>
          </a:p>
          <a:p>
            <a:endParaRPr lang="en-GB" dirty="0"/>
          </a:p>
        </p:txBody>
      </p:sp>
      <p:sp>
        <p:nvSpPr>
          <p:cNvPr id="4" name="Slide Number Placeholder 3"/>
          <p:cNvSpPr>
            <a:spLocks noGrp="1"/>
          </p:cNvSpPr>
          <p:nvPr>
            <p:ph type="sldNum" sz="quarter" idx="5"/>
          </p:nvPr>
        </p:nvSpPr>
        <p:spPr/>
        <p:txBody>
          <a:bodyPr/>
          <a:lstStyle/>
          <a:p>
            <a:fld id="{8E787EC9-B0A3-4968-8F80-D2805A89A957}" type="slidenum">
              <a:rPr lang="en-US" smtClean="0"/>
              <a:t>14</a:t>
            </a:fld>
            <a:endParaRPr lang="en-US" dirty="0"/>
          </a:p>
        </p:txBody>
      </p:sp>
    </p:spTree>
    <p:extLst>
      <p:ext uri="{BB962C8B-B14F-4D97-AF65-F5344CB8AC3E}">
        <p14:creationId xmlns:p14="http://schemas.microsoft.com/office/powerpoint/2010/main" val="459333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dirty="0"/>
              <a:t>See notes on pages 39 in OUK Evangelism Handbook.</a:t>
            </a:r>
          </a:p>
          <a:p>
            <a:r>
              <a:rPr lang="en-GB" dirty="0"/>
              <a:t>We need to listen carefully to how people answer these questions before we then think about how we might share the truths of the gospel with them. We might need to use follow-up questions to find out more, for example –</a:t>
            </a:r>
          </a:p>
          <a:p>
            <a:r>
              <a:rPr lang="en-GB" dirty="0"/>
              <a:t>To you who is Jesus – the response was, ‘An alien’ – the person was then asked ‘Why do you believe that’? – their response was ‘Jesus had to have come from somewhere else to do the miracles he did. He wasn’t an ordinary man’ This reveals that it wasn’t such a silly response as first seemed.</a:t>
            </a:r>
          </a:p>
          <a:p>
            <a:endParaRPr lang="en-GB" dirty="0"/>
          </a:p>
          <a:p>
            <a:r>
              <a:rPr lang="en-GB" dirty="0"/>
              <a:t>Someone may share quite a lot – we must learn to give people time and space to share what they want to before we then speak ourselves.</a:t>
            </a:r>
          </a:p>
          <a:p>
            <a:endParaRPr lang="en-GB" dirty="0"/>
          </a:p>
          <a:p>
            <a:r>
              <a:rPr lang="en-GB" dirty="0"/>
              <a:t>(Look out for Randy Newman Book ‘Questioning Evangelism)</a:t>
            </a:r>
          </a:p>
          <a:p>
            <a:endParaRPr lang="en-GB" dirty="0"/>
          </a:p>
        </p:txBody>
      </p:sp>
      <p:sp>
        <p:nvSpPr>
          <p:cNvPr id="4" name="Slide Number Placeholder 3"/>
          <p:cNvSpPr>
            <a:spLocks noGrp="1"/>
          </p:cNvSpPr>
          <p:nvPr>
            <p:ph type="sldNum" sz="quarter" idx="5"/>
          </p:nvPr>
        </p:nvSpPr>
        <p:spPr/>
        <p:txBody>
          <a:bodyPr/>
          <a:lstStyle/>
          <a:p>
            <a:fld id="{0B7E3364-5AFA-47BF-936C-FCEA055DC1E1}" type="slidenum">
              <a:rPr lang="en-GB" smtClean="0"/>
              <a:t>15</a:t>
            </a:fld>
            <a:endParaRPr lang="en-GB" dirty="0"/>
          </a:p>
        </p:txBody>
      </p:sp>
    </p:spTree>
    <p:extLst>
      <p:ext uri="{BB962C8B-B14F-4D97-AF65-F5344CB8AC3E}">
        <p14:creationId xmlns:p14="http://schemas.microsoft.com/office/powerpoint/2010/main" val="1260180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b="1" dirty="0"/>
              <a:t>Question to ask.</a:t>
            </a:r>
          </a:p>
          <a:p>
            <a:r>
              <a:rPr lang="en-GB" b="0" dirty="0"/>
              <a:t>What questions could we ask to help steer a conversation towards Jesus?</a:t>
            </a:r>
          </a:p>
          <a:p>
            <a:r>
              <a:rPr lang="en-GB" dirty="0"/>
              <a:t>What is the most important message to share?</a:t>
            </a:r>
          </a:p>
          <a:p>
            <a:r>
              <a:rPr lang="en-GB" dirty="0"/>
              <a:t>What Bible verses encourage us to point people to Jesus –  look at Romans 1 v 16.</a:t>
            </a:r>
          </a:p>
          <a:p>
            <a:r>
              <a:rPr lang="en-GB" dirty="0"/>
              <a:t>What was Paul’s goal? </a:t>
            </a:r>
          </a:p>
          <a:p>
            <a:r>
              <a:rPr lang="en-GB" dirty="0"/>
              <a:t>What was Paul aiming at doing?</a:t>
            </a:r>
          </a:p>
          <a:p>
            <a:r>
              <a:rPr lang="en-GB" dirty="0"/>
              <a:t>What are we aiming at, what’s our goal?</a:t>
            </a:r>
          </a:p>
          <a:p>
            <a:endParaRPr lang="en-GB" dirty="0"/>
          </a:p>
          <a:p>
            <a:r>
              <a:rPr lang="en-GB" dirty="0"/>
              <a:t>1 Peter 3</a:t>
            </a:r>
            <a:r>
              <a:rPr lang="en-GB" baseline="0" dirty="0"/>
              <a:t> v</a:t>
            </a:r>
            <a:r>
              <a:rPr lang="en-GB" dirty="0"/>
              <a:t>15 – ‘But in your hearts set apart Christ as Lord. Always be prepared to give an answer to anyone who asks you to give the reason for the hope that you have. But do this with gentleness and respect.’</a:t>
            </a:r>
          </a:p>
          <a:p>
            <a:endParaRPr lang="en-GB" dirty="0"/>
          </a:p>
          <a:p>
            <a:r>
              <a:rPr lang="en-GB" dirty="0"/>
              <a:t>How can we encourage others to share their ideas, thoughts and feelings with us?</a:t>
            </a:r>
          </a:p>
          <a:p>
            <a:r>
              <a:rPr lang="en-GB" dirty="0"/>
              <a:t>What questions might we use?</a:t>
            </a:r>
          </a:p>
          <a:p>
            <a:r>
              <a:rPr lang="en-GB" dirty="0"/>
              <a:t>Jesus often asked questions – such as, Mark 8 v 27 – ‘Who do people say I am?’</a:t>
            </a:r>
          </a:p>
          <a:p>
            <a:endParaRPr lang="en-GB" dirty="0"/>
          </a:p>
          <a:p>
            <a:r>
              <a:rPr lang="en-GB" b="1" dirty="0"/>
              <a:t>Leader – </a:t>
            </a:r>
            <a:r>
              <a:rPr lang="en-GB" dirty="0"/>
              <a:t>Look up other verses to illustrate Jesus using questions.</a:t>
            </a:r>
          </a:p>
          <a:p>
            <a:r>
              <a:rPr lang="en-GB" dirty="0"/>
              <a:t>Or you may want to ask your group to find other examples of Jesus using questions.</a:t>
            </a:r>
          </a:p>
          <a:p>
            <a:r>
              <a:rPr lang="en-GB" dirty="0"/>
              <a:t>We also need to remember what Peter says in 1 Peter 3 v 15 – ‘Always be prepared to give an answer to everyone who asks you to give the reason for the hope that you have. But do this with </a:t>
            </a:r>
            <a:r>
              <a:rPr lang="en-GB" b="1" dirty="0"/>
              <a:t>gentleness and respect</a:t>
            </a:r>
            <a:r>
              <a:rPr lang="en-GB" dirty="0"/>
              <a:t>.’ The only Christian book that some will read – is me and you! We always want to leave a conversation with that person wanting to know more about our faith. We may win an argument, but lose the person.</a:t>
            </a:r>
          </a:p>
          <a:p>
            <a:endParaRPr lang="en-GB" dirty="0"/>
          </a:p>
          <a:p>
            <a:r>
              <a:rPr lang="en-GB" dirty="0"/>
              <a:t>A really good book on this topic is ‘</a:t>
            </a:r>
            <a:r>
              <a:rPr lang="en-GB" b="1" dirty="0"/>
              <a:t>Questioning Evangelism</a:t>
            </a:r>
            <a:r>
              <a:rPr lang="en-GB" dirty="0"/>
              <a:t>’ by Randy Newman (Kregel Publications)</a:t>
            </a:r>
          </a:p>
          <a:p>
            <a:r>
              <a:rPr lang="en-GB" dirty="0"/>
              <a:t>Also – ‘</a:t>
            </a:r>
            <a:r>
              <a:rPr lang="en-GB" b="1" dirty="0"/>
              <a:t>Intentional</a:t>
            </a:r>
            <a:r>
              <a:rPr lang="en-GB" dirty="0"/>
              <a:t>’ – By Paul Williams – from </a:t>
            </a:r>
            <a:r>
              <a:rPr lang="en-GB" b="1" dirty="0"/>
              <a:t>www.10ofthose.com</a:t>
            </a:r>
          </a:p>
          <a:p>
            <a:endParaRPr lang="en-GB" b="1" dirty="0"/>
          </a:p>
        </p:txBody>
      </p:sp>
      <p:sp>
        <p:nvSpPr>
          <p:cNvPr id="4" name="Slide Number Placeholder 3"/>
          <p:cNvSpPr>
            <a:spLocks noGrp="1"/>
          </p:cNvSpPr>
          <p:nvPr>
            <p:ph type="sldNum" sz="quarter" idx="5"/>
          </p:nvPr>
        </p:nvSpPr>
        <p:spPr/>
        <p:txBody>
          <a:bodyPr/>
          <a:lstStyle/>
          <a:p>
            <a:fld id="{8E787EC9-B0A3-4968-8F80-D2805A89A957}" type="slidenum">
              <a:rPr lang="en-US" smtClean="0"/>
              <a:t>16</a:t>
            </a:fld>
            <a:endParaRPr lang="en-US" dirty="0"/>
          </a:p>
        </p:txBody>
      </p:sp>
    </p:spTree>
    <p:extLst>
      <p:ext uri="{BB962C8B-B14F-4D97-AF65-F5344CB8AC3E}">
        <p14:creationId xmlns:p14="http://schemas.microsoft.com/office/powerpoint/2010/main" val="2679328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b="1" dirty="0"/>
              <a:t>Question to ask:</a:t>
            </a:r>
          </a:p>
          <a:p>
            <a:endParaRPr lang="en-GB" b="1" dirty="0"/>
          </a:p>
          <a:p>
            <a:r>
              <a:rPr lang="en-GB" b="0" dirty="0"/>
              <a:t>We may need to clarify what has been said. Perhaps ask the question,</a:t>
            </a:r>
            <a:r>
              <a:rPr lang="en-GB" b="0" baseline="0" dirty="0"/>
              <a:t> </a:t>
            </a:r>
            <a:r>
              <a:rPr lang="en-GB" b="0" dirty="0"/>
              <a:t>“Let me see if I have got this right…”</a:t>
            </a:r>
          </a:p>
          <a:p>
            <a:endParaRPr lang="en-GB" b="0" dirty="0"/>
          </a:p>
          <a:p>
            <a:r>
              <a:rPr lang="en-GB" b="0" dirty="0"/>
              <a:t>How do you think the person you are talking to feels about the way we have listened and responded to what they have said?</a:t>
            </a:r>
          </a:p>
          <a:p>
            <a:r>
              <a:rPr lang="en-GB" b="0" dirty="0"/>
              <a:t>We want them to know that they have been listened to and understood, even though we may disagree with what they have said.</a:t>
            </a:r>
          </a:p>
          <a:p>
            <a:endParaRPr lang="en-GB" b="0" dirty="0"/>
          </a:p>
          <a:p>
            <a:r>
              <a:rPr lang="en-GB" dirty="0"/>
              <a:t>How do you feel when you’ve been listened to?</a:t>
            </a:r>
          </a:p>
        </p:txBody>
      </p:sp>
      <p:sp>
        <p:nvSpPr>
          <p:cNvPr id="4" name="Slide Number Placeholder 3"/>
          <p:cNvSpPr>
            <a:spLocks noGrp="1"/>
          </p:cNvSpPr>
          <p:nvPr>
            <p:ph type="sldNum" sz="quarter" idx="5"/>
          </p:nvPr>
        </p:nvSpPr>
        <p:spPr/>
        <p:txBody>
          <a:bodyPr/>
          <a:lstStyle/>
          <a:p>
            <a:fld id="{8E787EC9-B0A3-4968-8F80-D2805A89A957}" type="slidenum">
              <a:rPr lang="en-US" smtClean="0"/>
              <a:t>17</a:t>
            </a:fld>
            <a:endParaRPr lang="en-US" dirty="0"/>
          </a:p>
        </p:txBody>
      </p:sp>
    </p:spTree>
    <p:extLst>
      <p:ext uri="{BB962C8B-B14F-4D97-AF65-F5344CB8AC3E}">
        <p14:creationId xmlns:p14="http://schemas.microsoft.com/office/powerpoint/2010/main" val="1235921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b="1" dirty="0"/>
              <a:t>Question to ask. </a:t>
            </a:r>
            <a:r>
              <a:rPr lang="en-GB" b="0" dirty="0"/>
              <a:t>Through your </a:t>
            </a:r>
            <a:r>
              <a:rPr lang="en-GB" dirty="0"/>
              <a:t>evangelism, what are we wanting to achieve?</a:t>
            </a:r>
          </a:p>
          <a:p>
            <a:endParaRPr lang="en-GB" dirty="0"/>
          </a:p>
          <a:p>
            <a:r>
              <a:rPr lang="en-GB" dirty="0"/>
              <a:t>Is this target/goal realistic?</a:t>
            </a:r>
          </a:p>
          <a:p>
            <a:r>
              <a:rPr lang="en-GB" dirty="0"/>
              <a:t>Is it something we can have control over?</a:t>
            </a:r>
          </a:p>
          <a:p>
            <a:r>
              <a:rPr lang="en-GB" dirty="0"/>
              <a:t>How might prayer come into this ‘aim’/goal?</a:t>
            </a:r>
          </a:p>
          <a:p>
            <a:r>
              <a:rPr lang="en-GB" dirty="0"/>
              <a:t>Please note – Evangelism is not just inviting someone to a Church Service – Evangelism must include the ‘Evangel’ – the Good News about Jesus Christ and salvation through knowing Him as Saviour and Lord.</a:t>
            </a:r>
          </a:p>
          <a:p>
            <a:endParaRPr lang="en-GB" b="1" dirty="0"/>
          </a:p>
          <a:p>
            <a:endParaRPr lang="en-GB" b="1" dirty="0"/>
          </a:p>
          <a:p>
            <a:endParaRPr lang="en-GB" dirty="0"/>
          </a:p>
        </p:txBody>
      </p:sp>
      <p:sp>
        <p:nvSpPr>
          <p:cNvPr id="4" name="Slide Number Placeholder 3"/>
          <p:cNvSpPr>
            <a:spLocks noGrp="1"/>
          </p:cNvSpPr>
          <p:nvPr>
            <p:ph type="sldNum" sz="quarter" idx="5"/>
          </p:nvPr>
        </p:nvSpPr>
        <p:spPr/>
        <p:txBody>
          <a:bodyPr/>
          <a:lstStyle/>
          <a:p>
            <a:fld id="{0B7E3364-5AFA-47BF-936C-FCEA055DC1E1}" type="slidenum">
              <a:rPr lang="en-GB" smtClean="0"/>
              <a:t>18</a:t>
            </a:fld>
            <a:endParaRPr lang="en-GB" dirty="0"/>
          </a:p>
        </p:txBody>
      </p:sp>
    </p:spTree>
    <p:extLst>
      <p:ext uri="{BB962C8B-B14F-4D97-AF65-F5344CB8AC3E}">
        <p14:creationId xmlns:p14="http://schemas.microsoft.com/office/powerpoint/2010/main" val="1936314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b="1" dirty="0"/>
              <a:t>Leader – </a:t>
            </a:r>
            <a:r>
              <a:rPr lang="en-GB" b="0" dirty="0"/>
              <a:t>Our goal is always to show people what the Bible teaches about Jesus and other faith questions, and how we can have a relationship with him as Saviour and Lord. </a:t>
            </a:r>
            <a:endParaRPr lang="en-GB" b="1" dirty="0"/>
          </a:p>
        </p:txBody>
      </p:sp>
      <p:sp>
        <p:nvSpPr>
          <p:cNvPr id="4" name="Slide Number Placeholder 3"/>
          <p:cNvSpPr>
            <a:spLocks noGrp="1"/>
          </p:cNvSpPr>
          <p:nvPr>
            <p:ph type="sldNum" sz="quarter" idx="5"/>
          </p:nvPr>
        </p:nvSpPr>
        <p:spPr/>
        <p:txBody>
          <a:bodyPr/>
          <a:lstStyle/>
          <a:p>
            <a:fld id="{8E787EC9-B0A3-4968-8F80-D2805A89A957}" type="slidenum">
              <a:rPr lang="en-US" smtClean="0"/>
              <a:t>19</a:t>
            </a:fld>
            <a:endParaRPr lang="en-US" dirty="0"/>
          </a:p>
        </p:txBody>
      </p:sp>
    </p:spTree>
    <p:extLst>
      <p:ext uri="{BB962C8B-B14F-4D97-AF65-F5344CB8AC3E}">
        <p14:creationId xmlns:p14="http://schemas.microsoft.com/office/powerpoint/2010/main" val="220428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GB" b="1" dirty="0"/>
              <a:t>Leader - </a:t>
            </a:r>
            <a:r>
              <a:rPr lang="en-GB" dirty="0"/>
              <a:t>Three mission organisations working together under ‘Casting Your Nets’ to provide training to make ‘evangelism easy for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a good idea to have a look at the website of each organisation – Outreach UK, Good News and Pocket Testament League. This will give you further information about each and what they offer you and your Church.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www.outreachuk.com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www.goodnews-paper.org.uk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www.ptluk.org</a:t>
            </a:r>
          </a:p>
          <a:p>
            <a:endParaRPr lang="en-US" b="1" dirty="0"/>
          </a:p>
          <a:p>
            <a:r>
              <a:rPr lang="en-US" b="1" dirty="0"/>
              <a:t>LEADER – At the start of this session - </a:t>
            </a:r>
            <a:r>
              <a:rPr lang="en-US" dirty="0"/>
              <a:t>Make sure you know which slide relates to each part of this topic in the OUK Evangelism Handbook before leading the session. </a:t>
            </a:r>
          </a:p>
          <a:p>
            <a:r>
              <a:rPr lang="en-US" b="1" dirty="0"/>
              <a:t>Please read Pages 51 – 59 in your OUK Evangelism Handbook</a:t>
            </a:r>
          </a:p>
          <a:p>
            <a:endParaRPr lang="en-US" b="1" dirty="0"/>
          </a:p>
          <a:p>
            <a:endParaRPr lang="en-GB" dirty="0"/>
          </a:p>
        </p:txBody>
      </p:sp>
      <p:sp>
        <p:nvSpPr>
          <p:cNvPr id="4" name="Slide Number Placeholder 3"/>
          <p:cNvSpPr>
            <a:spLocks noGrp="1"/>
          </p:cNvSpPr>
          <p:nvPr>
            <p:ph type="sldNum" sz="quarter" idx="5"/>
          </p:nvPr>
        </p:nvSpPr>
        <p:spPr/>
        <p:txBody>
          <a:bodyPr/>
          <a:lstStyle/>
          <a:p>
            <a:fld id="{8E787EC9-B0A3-4968-8F80-D2805A89A957}" type="slidenum">
              <a:rPr lang="en-US" smtClean="0"/>
              <a:t>2</a:t>
            </a:fld>
            <a:endParaRPr lang="en-US"/>
          </a:p>
        </p:txBody>
      </p:sp>
    </p:spTree>
    <p:extLst>
      <p:ext uri="{BB962C8B-B14F-4D97-AF65-F5344CB8AC3E}">
        <p14:creationId xmlns:p14="http://schemas.microsoft.com/office/powerpoint/2010/main" val="1412460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b="1" dirty="0"/>
              <a:t>Question to ask:</a:t>
            </a:r>
          </a:p>
          <a:p>
            <a:r>
              <a:rPr lang="en-GB" dirty="0"/>
              <a:t>At the end of this session ask - How important is listening to sharing our faith in Jesus?</a:t>
            </a:r>
          </a:p>
          <a:p>
            <a:endParaRPr lang="en-GB" dirty="0"/>
          </a:p>
          <a:p>
            <a:r>
              <a:rPr lang="en-GB" dirty="0"/>
              <a:t>What were the main points in the story I told at the beginning? Has anyone listened?!</a:t>
            </a:r>
          </a:p>
          <a:p>
            <a:endParaRPr lang="en-GB" dirty="0"/>
          </a:p>
          <a:p>
            <a:r>
              <a:rPr lang="en-GB" b="1" dirty="0"/>
              <a:t>Suggested Reading </a:t>
            </a:r>
            <a:r>
              <a:rPr lang="en-GB" dirty="0"/>
              <a:t>– A really good book on this topic is ‘</a:t>
            </a:r>
            <a:r>
              <a:rPr lang="en-GB" b="1" dirty="0"/>
              <a:t>Questioning Evangelism</a:t>
            </a:r>
            <a:r>
              <a:rPr lang="en-GB" dirty="0"/>
              <a:t>’ by Randy Newman (Kregel Publications)</a:t>
            </a:r>
          </a:p>
          <a:p>
            <a:r>
              <a:rPr lang="en-GB" dirty="0"/>
              <a:t>Also – ‘</a:t>
            </a:r>
            <a:r>
              <a:rPr lang="en-GB" b="1" dirty="0"/>
              <a:t>Intentional</a:t>
            </a:r>
            <a:r>
              <a:rPr lang="en-GB" dirty="0"/>
              <a:t>’ – By Paul Williams – from www.10ofthose.com</a:t>
            </a:r>
          </a:p>
          <a:p>
            <a:endParaRPr lang="en-GB" dirty="0"/>
          </a:p>
        </p:txBody>
      </p:sp>
      <p:sp>
        <p:nvSpPr>
          <p:cNvPr id="4" name="Slide Number Placeholder 3"/>
          <p:cNvSpPr>
            <a:spLocks noGrp="1"/>
          </p:cNvSpPr>
          <p:nvPr>
            <p:ph type="sldNum" sz="quarter" idx="5"/>
          </p:nvPr>
        </p:nvSpPr>
        <p:spPr/>
        <p:txBody>
          <a:bodyPr/>
          <a:lstStyle/>
          <a:p>
            <a:fld id="{8E787EC9-B0A3-4968-8F80-D2805A89A957}" type="slidenum">
              <a:rPr lang="en-US" smtClean="0"/>
              <a:t>20</a:t>
            </a:fld>
            <a:endParaRPr lang="en-US" dirty="0"/>
          </a:p>
        </p:txBody>
      </p:sp>
    </p:spTree>
    <p:extLst>
      <p:ext uri="{BB962C8B-B14F-4D97-AF65-F5344CB8AC3E}">
        <p14:creationId xmlns:p14="http://schemas.microsoft.com/office/powerpoint/2010/main" val="2620007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Well done for completing this session.</a:t>
            </a:r>
          </a:p>
          <a:p>
            <a:r>
              <a:rPr lang="en-GB" b="1" dirty="0"/>
              <a:t>Leader – </a:t>
            </a:r>
            <a:r>
              <a:rPr lang="en-GB" dirty="0"/>
              <a:t>For homework - this week, try and see how we might be able to use our listening skills to advance sharing the gospel – and be ready to share next time with our successes and, our struggles. We are all learning – and will keep learning as we refine our skills and God-given abilities and as He continues to teach and hone us.</a:t>
            </a:r>
          </a:p>
          <a:p>
            <a:endParaRPr lang="en-GB" dirty="0"/>
          </a:p>
          <a:p>
            <a:r>
              <a:rPr lang="en-GB" b="1" dirty="0"/>
              <a:t>Leader –</a:t>
            </a:r>
          </a:p>
          <a:p>
            <a:r>
              <a:rPr lang="en-GB" dirty="0"/>
              <a:t>It’s a good idea to always have evangelistic literature available for your church members to use. We would recommend that you order Good News Newspapers each month and have a supply of PTL Gospels ready to be given away. Use the details on this slide to get in touch with Good News and PTL. If you want further help in evangelism training, Outreach UK have experienced evangelists available to help and support you – please get in touch using the details above.</a:t>
            </a:r>
          </a:p>
          <a:p>
            <a:r>
              <a:rPr lang="en-GB" dirty="0"/>
              <a:t>Outreach UK has a team of Associate evangelists, each pledge to carry out 12 hours evangelism each month – in return, they get support, training and some free resources. If you or someone in your group is interested in knowing more about becoming an Outreach UK Associate Evangelist, please get in touch through the details on the slide, we’d love to hear from you.</a:t>
            </a:r>
          </a:p>
          <a:p>
            <a:r>
              <a:rPr lang="en-GB" dirty="0"/>
              <a:t>May you know God’s blessing and encouragement as you reach out with the gospel.</a:t>
            </a:r>
          </a:p>
          <a:p>
            <a:endParaRPr lang="en-GB" dirty="0"/>
          </a:p>
          <a:p>
            <a:r>
              <a:rPr lang="en-GB" b="1" dirty="0"/>
              <a:t>End with prayer.</a:t>
            </a:r>
          </a:p>
        </p:txBody>
      </p:sp>
      <p:sp>
        <p:nvSpPr>
          <p:cNvPr id="4" name="Slide Number Placeholder 3"/>
          <p:cNvSpPr>
            <a:spLocks noGrp="1"/>
          </p:cNvSpPr>
          <p:nvPr>
            <p:ph type="sldNum" sz="quarter" idx="5"/>
          </p:nvPr>
        </p:nvSpPr>
        <p:spPr/>
        <p:txBody>
          <a:bodyPr/>
          <a:lstStyle/>
          <a:p>
            <a:fld id="{8E787EC9-B0A3-4968-8F80-D2805A89A957}" type="slidenum">
              <a:rPr lang="en-US" smtClean="0"/>
              <a:t>21</a:t>
            </a:fld>
            <a:endParaRPr lang="en-US"/>
          </a:p>
        </p:txBody>
      </p:sp>
    </p:spTree>
    <p:extLst>
      <p:ext uri="{BB962C8B-B14F-4D97-AF65-F5344CB8AC3E}">
        <p14:creationId xmlns:p14="http://schemas.microsoft.com/office/powerpoint/2010/main" val="133835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Mark 1 v 14 - 20 </a:t>
            </a:r>
            <a:r>
              <a:rPr lang="en-GB" dirty="0"/>
              <a:t>reminds everyone that Jesus calls each of us to become ‘Fishers of Men’ – to share about our own personal relationship with Jesus Christ as Saviour and Lord.</a:t>
            </a:r>
          </a:p>
          <a:p>
            <a:endParaRPr lang="en-GB" dirty="0"/>
          </a:p>
          <a:p>
            <a:r>
              <a:rPr lang="en-GB" dirty="0"/>
              <a:t>Please read </a:t>
            </a:r>
            <a:r>
              <a:rPr lang="en-GB" b="1" dirty="0"/>
              <a:t>Mark 1 v 14 </a:t>
            </a:r>
            <a:r>
              <a:rPr lang="en-GB" dirty="0"/>
              <a:t>– which reminds us of the need to repent and believe the good news. The follower of Jesus becomes a ‘fisher of men’. It is what each Christian is called to be.</a:t>
            </a:r>
          </a:p>
          <a:p>
            <a:endParaRPr lang="en-GB" dirty="0"/>
          </a:p>
        </p:txBody>
      </p:sp>
      <p:sp>
        <p:nvSpPr>
          <p:cNvPr id="4" name="Slide Number Placeholder 3"/>
          <p:cNvSpPr>
            <a:spLocks noGrp="1"/>
          </p:cNvSpPr>
          <p:nvPr>
            <p:ph type="sldNum" sz="quarter" idx="5"/>
          </p:nvPr>
        </p:nvSpPr>
        <p:spPr/>
        <p:txBody>
          <a:bodyPr/>
          <a:lstStyle/>
          <a:p>
            <a:fld id="{0B7E3364-5AFA-47BF-936C-FCEA055DC1E1}" type="slidenum">
              <a:rPr lang="en-GB" smtClean="0"/>
              <a:t>3</a:t>
            </a:fld>
            <a:endParaRPr lang="en-GB" dirty="0"/>
          </a:p>
        </p:txBody>
      </p:sp>
    </p:spTree>
    <p:extLst>
      <p:ext uri="{BB962C8B-B14F-4D97-AF65-F5344CB8AC3E}">
        <p14:creationId xmlns:p14="http://schemas.microsoft.com/office/powerpoint/2010/main" val="2895753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Leader – </a:t>
            </a:r>
            <a:r>
              <a:rPr lang="en-GB" dirty="0"/>
              <a:t>Mark 1 v 17, 18 – the message of repentance and believing in Jesus is followed by our commission.</a:t>
            </a:r>
          </a:p>
          <a:p>
            <a:endParaRPr lang="en-GB" b="1" dirty="0"/>
          </a:p>
          <a:p>
            <a:r>
              <a:rPr lang="en-GB" dirty="0"/>
              <a:t>We find that the disciples </a:t>
            </a:r>
            <a:r>
              <a:rPr lang="en-GB" b="1" dirty="0"/>
              <a:t>immediately</a:t>
            </a:r>
            <a:r>
              <a:rPr lang="en-GB" dirty="0"/>
              <a:t> (at once) left their nets.</a:t>
            </a:r>
          </a:p>
          <a:p>
            <a:r>
              <a:rPr lang="en-GB" dirty="0"/>
              <a:t>This then became the new priority for them – they committed their lives to proclaiming the truth of the gospel.</a:t>
            </a:r>
          </a:p>
          <a:p>
            <a:r>
              <a:rPr lang="en-GB" dirty="0"/>
              <a:t>Thus the Church grew as people put their trust in Jesus as Saviour and Lord.</a:t>
            </a:r>
          </a:p>
          <a:p>
            <a:endParaRPr lang="en-GB" dirty="0"/>
          </a:p>
        </p:txBody>
      </p:sp>
      <p:sp>
        <p:nvSpPr>
          <p:cNvPr id="4" name="Slide Number Placeholder 3"/>
          <p:cNvSpPr>
            <a:spLocks noGrp="1"/>
          </p:cNvSpPr>
          <p:nvPr>
            <p:ph type="sldNum" sz="quarter" idx="5"/>
          </p:nvPr>
        </p:nvSpPr>
        <p:spPr/>
        <p:txBody>
          <a:bodyPr/>
          <a:lstStyle/>
          <a:p>
            <a:fld id="{F3B11DED-FDB9-4ABA-AE11-17D102DA1662}" type="slidenum">
              <a:rPr lang="en-GB" smtClean="0"/>
              <a:t>4</a:t>
            </a:fld>
            <a:endParaRPr lang="en-GB"/>
          </a:p>
        </p:txBody>
      </p:sp>
    </p:spTree>
    <p:extLst>
      <p:ext uri="{BB962C8B-B14F-4D97-AF65-F5344CB8AC3E}">
        <p14:creationId xmlns:p14="http://schemas.microsoft.com/office/powerpoint/2010/main" val="318583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a:t>
            </a:r>
            <a:r>
              <a:rPr lang="en-GB" dirty="0"/>
              <a:t>The verse from </a:t>
            </a:r>
            <a:r>
              <a:rPr lang="en-GB" b="1" dirty="0"/>
              <a:t>John 21 v 6 </a:t>
            </a:r>
            <a:r>
              <a:rPr lang="en-GB" dirty="0"/>
              <a:t>– ‘Cast your net on the other side of the boat and you will find fish’ – is the foundation to the ‘Casting Your Nets’ initiative. It not only encourages and instructs us to fish (for souls in this context) but also to try different ways and different places to catch them. We need to be proactive in our ‘fishing’ – not passive, just waiting for fish to come to us and jump into the net! Jesus came to ‘seek and save what was lost’ (</a:t>
            </a:r>
            <a:r>
              <a:rPr lang="en-GB" b="1" dirty="0"/>
              <a:t>Luke 19 v 10</a:t>
            </a:r>
            <a:r>
              <a:rPr lang="en-GB" dirty="0"/>
              <a:t>).</a:t>
            </a:r>
          </a:p>
          <a:p>
            <a:r>
              <a:rPr lang="en-GB" dirty="0"/>
              <a:t>You may want to read these verses and add your own examples to encourage the need to ‘Go’ with the gospel.</a:t>
            </a:r>
          </a:p>
          <a:p>
            <a:endParaRPr lang="en-GB" dirty="0"/>
          </a:p>
          <a:p>
            <a:r>
              <a:rPr lang="en-GB" dirty="0"/>
              <a:t>(Photo by kind permission of Andy Godfrey (OUK Evangelist) taken on the Sea of Galilee.)</a:t>
            </a:r>
          </a:p>
          <a:p>
            <a:endParaRPr lang="en-GB" b="1" dirty="0"/>
          </a:p>
        </p:txBody>
      </p:sp>
      <p:sp>
        <p:nvSpPr>
          <p:cNvPr id="4" name="Slide Number Placeholder 3"/>
          <p:cNvSpPr>
            <a:spLocks noGrp="1"/>
          </p:cNvSpPr>
          <p:nvPr>
            <p:ph type="sldNum" sz="quarter" idx="5"/>
          </p:nvPr>
        </p:nvSpPr>
        <p:spPr/>
        <p:txBody>
          <a:bodyPr/>
          <a:lstStyle/>
          <a:p>
            <a:fld id="{0B7E3364-5AFA-47BF-936C-FCEA055DC1E1}" type="slidenum">
              <a:rPr lang="en-GB" smtClean="0"/>
              <a:t>5</a:t>
            </a:fld>
            <a:endParaRPr lang="en-GB" dirty="0"/>
          </a:p>
        </p:txBody>
      </p:sp>
    </p:spTree>
    <p:extLst>
      <p:ext uri="{BB962C8B-B14F-4D97-AF65-F5344CB8AC3E}">
        <p14:creationId xmlns:p14="http://schemas.microsoft.com/office/powerpoint/2010/main" val="303516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notes for this session are found on </a:t>
            </a:r>
            <a:r>
              <a:rPr lang="en-US" b="1" dirty="0"/>
              <a:t>pages 51 – 59 </a:t>
            </a:r>
            <a:r>
              <a:rPr lang="en-US" dirty="0"/>
              <a:t>of the Outreach UK Evangelism Handbook.</a:t>
            </a:r>
          </a:p>
          <a:p>
            <a:endParaRPr lang="en-GB" dirty="0"/>
          </a:p>
          <a:p>
            <a:r>
              <a:rPr lang="en-GB" dirty="0"/>
              <a:t>This session is focused on </a:t>
            </a:r>
            <a:r>
              <a:rPr lang="en-GB" b="1" dirty="0"/>
              <a:t>listening</a:t>
            </a:r>
            <a:r>
              <a:rPr lang="en-GB" dirty="0"/>
              <a:t>. </a:t>
            </a:r>
          </a:p>
          <a:p>
            <a:endParaRPr lang="en-GB" dirty="0"/>
          </a:p>
          <a:p>
            <a:r>
              <a:rPr lang="en-GB" b="1" dirty="0"/>
              <a:t>Leader -</a:t>
            </a:r>
          </a:p>
          <a:p>
            <a:r>
              <a:rPr lang="en-GB" dirty="0"/>
              <a:t>You might like to share a testimony at the beginning of this session. It doesn’t have to be ‘Christian’, but something that has happened to you to illustrate telling a story about something that is true.</a:t>
            </a:r>
          </a:p>
          <a:p>
            <a:r>
              <a:rPr lang="en-GB" dirty="0"/>
              <a:t>For example:-</a:t>
            </a:r>
          </a:p>
          <a:p>
            <a:pPr marL="171450" indent="-171450">
              <a:buFont typeface="Arial" panose="020B0604020202020204" pitchFamily="34" charset="0"/>
              <a:buChar char="•"/>
            </a:pPr>
            <a:r>
              <a:rPr lang="en-GB" dirty="0"/>
              <a:t>Getting married</a:t>
            </a:r>
          </a:p>
          <a:p>
            <a:pPr marL="171450" indent="-171450">
              <a:buFont typeface="Arial" panose="020B0604020202020204" pitchFamily="34" charset="0"/>
              <a:buChar char="•"/>
            </a:pPr>
            <a:r>
              <a:rPr lang="en-GB" dirty="0"/>
              <a:t>Your first car</a:t>
            </a:r>
          </a:p>
          <a:p>
            <a:pPr marL="171450" indent="-171450">
              <a:buFont typeface="Arial" panose="020B0604020202020204" pitchFamily="34" charset="0"/>
              <a:buChar char="•"/>
            </a:pPr>
            <a:r>
              <a:rPr lang="en-GB" dirty="0"/>
              <a:t>The birth of a baby</a:t>
            </a:r>
          </a:p>
          <a:p>
            <a:pPr marL="171450" indent="-171450">
              <a:buFont typeface="Arial" panose="020B0604020202020204" pitchFamily="34" charset="0"/>
              <a:buChar char="•"/>
            </a:pPr>
            <a:r>
              <a:rPr lang="en-GB" dirty="0"/>
              <a:t>Where you used to live</a:t>
            </a:r>
          </a:p>
          <a:p>
            <a:pPr marL="171450" indent="-171450">
              <a:buFont typeface="Arial" panose="020B0604020202020204" pitchFamily="34" charset="0"/>
              <a:buChar char="•"/>
            </a:pPr>
            <a:r>
              <a:rPr lang="en-GB" dirty="0"/>
              <a:t>Meeting your partner for the first time</a:t>
            </a:r>
          </a:p>
          <a:p>
            <a:pPr marL="171450" indent="-171450">
              <a:buFont typeface="Arial" panose="020B0604020202020204" pitchFamily="34" charset="0"/>
              <a:buChar char="•"/>
            </a:pPr>
            <a:r>
              <a:rPr lang="en-GB" dirty="0"/>
              <a:t>Your best life experience</a:t>
            </a:r>
          </a:p>
          <a:p>
            <a:pPr marL="0" indent="0">
              <a:buFontTx/>
              <a:buNone/>
            </a:pPr>
            <a:r>
              <a:rPr lang="en-GB" dirty="0"/>
              <a:t>Only spend a couple of minutes on your story</a:t>
            </a:r>
          </a:p>
          <a:p>
            <a:pPr marL="0" indent="0">
              <a:buFontTx/>
              <a:buNone/>
            </a:pPr>
            <a:endParaRPr lang="en-GB" dirty="0"/>
          </a:p>
          <a:p>
            <a:pPr marL="0" indent="0">
              <a:buFontTx/>
              <a:buNone/>
            </a:pPr>
            <a:r>
              <a:rPr lang="en-GB" dirty="0"/>
              <a:t>At the end of this session, you could ask people what they remember of what you shared now. It’s not just a memory exercise, </a:t>
            </a:r>
            <a:r>
              <a:rPr lang="en-GB" b="1" dirty="0"/>
              <a:t>but did they listen</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787EC9-B0A3-4968-8F80-D2805A89A957}" type="slidenum">
              <a:rPr lang="en-US" smtClean="0"/>
              <a:t>6</a:t>
            </a:fld>
            <a:endParaRPr lang="en-US" dirty="0"/>
          </a:p>
        </p:txBody>
      </p:sp>
    </p:spTree>
    <p:extLst>
      <p:ext uri="{BB962C8B-B14F-4D97-AF65-F5344CB8AC3E}">
        <p14:creationId xmlns:p14="http://schemas.microsoft.com/office/powerpoint/2010/main" val="3777444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Leader - </a:t>
            </a:r>
            <a:r>
              <a:rPr lang="en-US" dirty="0"/>
              <a:t> </a:t>
            </a:r>
            <a:r>
              <a:rPr lang="en-US" b="1" dirty="0"/>
              <a:t>Each person will need paper and something to write with.</a:t>
            </a:r>
          </a:p>
          <a:p>
            <a:endParaRPr lang="en-US" dirty="0"/>
          </a:p>
          <a:p>
            <a:r>
              <a:rPr lang="en-US" dirty="0"/>
              <a:t>A listening exercise: 7 Questions – </a:t>
            </a:r>
          </a:p>
          <a:p>
            <a:r>
              <a:rPr lang="en-US" dirty="0"/>
              <a:t>These questions are designed to test our listening skills. It’s </a:t>
            </a:r>
            <a:r>
              <a:rPr lang="en-US" b="1" dirty="0"/>
              <a:t>really important </a:t>
            </a:r>
            <a:r>
              <a:rPr lang="en-US" dirty="0"/>
              <a:t>that you only ask the questions </a:t>
            </a:r>
            <a:r>
              <a:rPr lang="en-US" b="1" dirty="0"/>
              <a:t>once</a:t>
            </a:r>
            <a:r>
              <a:rPr lang="en-US" dirty="0"/>
              <a:t> and</a:t>
            </a:r>
            <a:r>
              <a:rPr lang="en-US" sz="1600" dirty="0"/>
              <a:t> </a:t>
            </a:r>
            <a:r>
              <a:rPr lang="en-US" sz="1400" b="1" dirty="0"/>
              <a:t>never</a:t>
            </a:r>
            <a:r>
              <a:rPr lang="en-US" sz="1600" dirty="0"/>
              <a:t> </a:t>
            </a:r>
            <a:r>
              <a:rPr lang="en-US" dirty="0"/>
              <a:t>repeat them, even when asked to do so (which someone is bound to do!). </a:t>
            </a:r>
            <a:endParaRPr lang="en-US" b="1" dirty="0"/>
          </a:p>
          <a:p>
            <a:r>
              <a:rPr lang="en-US" dirty="0"/>
              <a:t>The questions are designed to be both fun and testing.</a:t>
            </a:r>
            <a:r>
              <a:rPr lang="en-US" baseline="0" dirty="0"/>
              <a:t> </a:t>
            </a:r>
            <a:r>
              <a:rPr lang="en-US" dirty="0"/>
              <a:t>Everyone will get at least one question wrong because they didn’t listen properly!</a:t>
            </a:r>
            <a:r>
              <a:rPr lang="en-US" baseline="0" dirty="0"/>
              <a:t> </a:t>
            </a:r>
            <a:r>
              <a:rPr lang="en-US" dirty="0"/>
              <a:t>It’s FUN, but also SERIOUS!</a:t>
            </a:r>
          </a:p>
          <a:p>
            <a:r>
              <a:rPr lang="en-US" dirty="0"/>
              <a:t>(You could leave giving the answers to these question until later in this session – it breaks thing up a bit and generally makes the point that we all mis-hear sometimes and thus may miss the most important thing that has been said.)</a:t>
            </a:r>
          </a:p>
          <a:p>
            <a:endParaRPr lang="en-US" dirty="0"/>
          </a:p>
          <a:p>
            <a:r>
              <a:rPr lang="en-US" dirty="0"/>
              <a:t>7 Questions to ask – (remember, only ask them once and never repeat them!)</a:t>
            </a:r>
          </a:p>
          <a:p>
            <a:endParaRPr lang="en-US" dirty="0"/>
          </a:p>
          <a:p>
            <a:pPr marL="228600" indent="-228600">
              <a:buAutoNum type="arabicPeriod"/>
            </a:pPr>
            <a:r>
              <a:rPr lang="en-US" dirty="0"/>
              <a:t>Do they have a 5</a:t>
            </a:r>
            <a:r>
              <a:rPr lang="en-US" baseline="30000" dirty="0"/>
              <a:t>th</a:t>
            </a:r>
            <a:r>
              <a:rPr lang="en-US" dirty="0"/>
              <a:t> of November in America?</a:t>
            </a:r>
          </a:p>
          <a:p>
            <a:pPr marL="228600" indent="-228600">
              <a:buAutoNum type="arabicPeriod"/>
            </a:pPr>
            <a:r>
              <a:rPr lang="en-US" dirty="0"/>
              <a:t>How many months of the year have 28 days?</a:t>
            </a:r>
          </a:p>
          <a:p>
            <a:pPr marL="228600" indent="-228600">
              <a:buAutoNum type="arabicPeriod"/>
            </a:pPr>
            <a:r>
              <a:rPr lang="en-US" dirty="0"/>
              <a:t>If you only had one match and entered a dark room with an oil lamp, kindling wood and a candle, what would you light first?</a:t>
            </a:r>
          </a:p>
          <a:p>
            <a:pPr marL="228600" indent="-228600">
              <a:buAutoNum type="arabicPeriod"/>
            </a:pPr>
            <a:r>
              <a:rPr lang="en-US" dirty="0"/>
              <a:t>If the Doctor gave you three pills and said take one every half hour, how long would it take to take them all?</a:t>
            </a:r>
          </a:p>
          <a:p>
            <a:pPr marL="228600" indent="-228600">
              <a:buAutoNum type="arabicPeriod"/>
            </a:pPr>
            <a:r>
              <a:rPr lang="en-US" dirty="0"/>
              <a:t>You have 17 sheep, but following a storm, all but nine of them have died. How many do you have left?</a:t>
            </a:r>
          </a:p>
          <a:p>
            <a:pPr marL="228600" indent="-228600">
              <a:buAutoNum type="arabicPeriod"/>
            </a:pPr>
            <a:r>
              <a:rPr lang="en-US" dirty="0"/>
              <a:t>You take 2 apples from a pile of five. How many apples do you have?</a:t>
            </a:r>
          </a:p>
          <a:p>
            <a:pPr marL="228600" indent="-228600">
              <a:buAutoNum type="arabicPeriod"/>
            </a:pPr>
            <a:r>
              <a:rPr lang="en-US" dirty="0"/>
              <a:t>How many animals of each species did Moses take into the Ark?</a:t>
            </a:r>
          </a:p>
          <a:p>
            <a:endParaRPr lang="en-US" dirty="0"/>
          </a:p>
          <a:p>
            <a:r>
              <a:rPr lang="en-US" sz="1600" b="1" dirty="0">
                <a:solidFill>
                  <a:srgbClr val="FF0000"/>
                </a:solidFill>
              </a:rPr>
              <a:t>LEADER - Please note – the answers will be given after slide 11</a:t>
            </a:r>
          </a:p>
          <a:p>
            <a:endParaRPr lang="en-US" sz="1600" b="1" dirty="0"/>
          </a:p>
          <a:p>
            <a:r>
              <a:rPr lang="en-US" dirty="0"/>
              <a:t>It’s an important aspect of evangelism to know when to speak and when to listen.  We often use questions in evangelism so it’s important to listen carefully to the replies given. </a:t>
            </a:r>
          </a:p>
          <a:p>
            <a:endParaRPr lang="en-US" dirty="0"/>
          </a:p>
          <a:p>
            <a:r>
              <a:rPr lang="en-US" dirty="0"/>
              <a:t>If you ask the question “what is a Christian?” many will reply “it is somebody who goes to church, or someone who lives a good life” but we know the true answer is that it’s someone who has a personal relationship with Jesus Christ.</a:t>
            </a:r>
          </a:p>
          <a:p>
            <a:endParaRPr lang="en-US" dirty="0"/>
          </a:p>
          <a:p>
            <a:r>
              <a:rPr lang="en-US" dirty="0"/>
              <a:t>If we listen well to what people say – we will understand more fully how they think and what they believe – therefore it is to our advantage when we want to know how to witness to them.</a:t>
            </a:r>
          </a:p>
          <a:p>
            <a:endParaRPr lang="en-US" b="1" dirty="0"/>
          </a:p>
        </p:txBody>
      </p:sp>
      <p:sp>
        <p:nvSpPr>
          <p:cNvPr id="4" name="Slide Number Placeholder 3"/>
          <p:cNvSpPr>
            <a:spLocks noGrp="1"/>
          </p:cNvSpPr>
          <p:nvPr>
            <p:ph type="sldNum" sz="quarter" idx="5"/>
          </p:nvPr>
        </p:nvSpPr>
        <p:spPr/>
        <p:txBody>
          <a:bodyPr/>
          <a:lstStyle/>
          <a:p>
            <a:fld id="{8E787EC9-B0A3-4968-8F80-D2805A89A957}" type="slidenum">
              <a:rPr lang="en-US" smtClean="0"/>
              <a:t>7</a:t>
            </a:fld>
            <a:endParaRPr lang="en-US" dirty="0"/>
          </a:p>
        </p:txBody>
      </p:sp>
    </p:spTree>
    <p:extLst>
      <p:ext uri="{BB962C8B-B14F-4D97-AF65-F5344CB8AC3E}">
        <p14:creationId xmlns:p14="http://schemas.microsoft.com/office/powerpoint/2010/main" val="119174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endParaRPr lang="en-GB" dirty="0"/>
          </a:p>
          <a:p>
            <a:r>
              <a:rPr lang="en-GB" dirty="0"/>
              <a:t>Ask your group this question - </a:t>
            </a:r>
            <a:r>
              <a:rPr lang="en-GB" b="1" dirty="0"/>
              <a:t>What’s the difference between listening and hearing? </a:t>
            </a:r>
            <a:r>
              <a:rPr lang="en-GB" dirty="0"/>
              <a:t>Give time for people to answer or discuss this. Is there a difference?</a:t>
            </a:r>
          </a:p>
          <a:p>
            <a:endParaRPr lang="en-GB" dirty="0"/>
          </a:p>
          <a:p>
            <a:r>
              <a:rPr lang="en-GB" b="1" dirty="0"/>
              <a:t>See page 51 in the OUK Evangelism Handbook</a:t>
            </a:r>
          </a:p>
          <a:p>
            <a:r>
              <a:rPr lang="en-GB" dirty="0"/>
              <a:t>Lets look together at Luke 8 v 18. </a:t>
            </a:r>
            <a:r>
              <a:rPr lang="en-GB" b="1" dirty="0"/>
              <a:t>Jesus says ‘Therefore consider carefully how you listen …’</a:t>
            </a:r>
          </a:p>
          <a:p>
            <a:endParaRPr lang="en-GB" b="1" dirty="0"/>
          </a:p>
          <a:p>
            <a:r>
              <a:rPr lang="en-GB" dirty="0"/>
              <a:t>The point is - </a:t>
            </a:r>
            <a:r>
              <a:rPr lang="en-GB" b="1" dirty="0"/>
              <a:t>Listening is wanting to hear</a:t>
            </a:r>
            <a:r>
              <a:rPr lang="en-GB" dirty="0"/>
              <a:t>.  It’s a bit like when your wife/husband says to you “You are not listening are you”?</a:t>
            </a:r>
          </a:p>
          <a:p>
            <a:endParaRPr lang="en-GB" dirty="0"/>
          </a:p>
          <a:p>
            <a:r>
              <a:rPr lang="en-GB" dirty="0"/>
              <a:t>See next slide for the biblical reference – from different Bible translations.</a:t>
            </a:r>
          </a:p>
        </p:txBody>
      </p:sp>
      <p:sp>
        <p:nvSpPr>
          <p:cNvPr id="4" name="Slide Number Placeholder 3"/>
          <p:cNvSpPr>
            <a:spLocks noGrp="1"/>
          </p:cNvSpPr>
          <p:nvPr>
            <p:ph type="sldNum" sz="quarter" idx="5"/>
          </p:nvPr>
        </p:nvSpPr>
        <p:spPr/>
        <p:txBody>
          <a:bodyPr/>
          <a:lstStyle/>
          <a:p>
            <a:fld id="{8E787EC9-B0A3-4968-8F80-D2805A89A957}" type="slidenum">
              <a:rPr lang="en-US" smtClean="0"/>
              <a:t>8</a:t>
            </a:fld>
            <a:endParaRPr lang="en-US" dirty="0"/>
          </a:p>
        </p:txBody>
      </p:sp>
    </p:spTree>
    <p:extLst>
      <p:ext uri="{BB962C8B-B14F-4D97-AF65-F5344CB8AC3E}">
        <p14:creationId xmlns:p14="http://schemas.microsoft.com/office/powerpoint/2010/main" val="2810506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reminded here of </a:t>
            </a:r>
            <a:r>
              <a:rPr lang="en-GB" b="1" dirty="0"/>
              <a:t>poor listening habits </a:t>
            </a:r>
            <a:r>
              <a:rPr lang="en-GB" dirty="0"/>
              <a:t>– of which we are all guilty.</a:t>
            </a:r>
          </a:p>
          <a:p>
            <a:pPr marL="171450" indent="-171450">
              <a:buFont typeface="Arial" panose="020B0604020202020204" pitchFamily="34" charset="0"/>
              <a:buChar char="•"/>
            </a:pPr>
            <a:r>
              <a:rPr lang="en-GB" sz="1200" dirty="0">
                <a:solidFill>
                  <a:schemeClr val="tx1"/>
                </a:solidFill>
                <a:latin typeface="Arial Black" panose="020B0A04020102020204" pitchFamily="34" charset="0"/>
              </a:rPr>
              <a:t>BEING IN A HURRY</a:t>
            </a:r>
          </a:p>
          <a:p>
            <a:pPr marL="171450" indent="-171450">
              <a:buFont typeface="Arial" panose="020B0604020202020204" pitchFamily="34" charset="0"/>
              <a:buChar char="•"/>
            </a:pPr>
            <a:r>
              <a:rPr lang="en-GB" sz="1200" dirty="0">
                <a:solidFill>
                  <a:schemeClr val="tx1"/>
                </a:solidFill>
                <a:latin typeface="Arial Black" panose="020B0A04020102020204" pitchFamily="34" charset="0"/>
              </a:rPr>
              <a:t>NOT PAYING ATTENTION</a:t>
            </a:r>
          </a:p>
          <a:p>
            <a:pPr marL="171450" indent="-171450">
              <a:buFont typeface="Arial" panose="020B0604020202020204" pitchFamily="34" charset="0"/>
              <a:buChar char="•"/>
            </a:pPr>
            <a:r>
              <a:rPr lang="en-GB" sz="1200" dirty="0">
                <a:solidFill>
                  <a:schemeClr val="tx1"/>
                </a:solidFill>
                <a:latin typeface="Arial Black" panose="020B0A04020102020204" pitchFamily="34" charset="0"/>
              </a:rPr>
              <a:t>CONSTANTLY INTERRUPTING </a:t>
            </a:r>
          </a:p>
          <a:p>
            <a:pPr marL="171450" indent="-171450">
              <a:buFont typeface="Arial" panose="020B0604020202020204" pitchFamily="34" charset="0"/>
              <a:buChar char="•"/>
            </a:pPr>
            <a:r>
              <a:rPr lang="en-GB" sz="1200" dirty="0">
                <a:solidFill>
                  <a:schemeClr val="tx1"/>
                </a:solidFill>
                <a:latin typeface="Arial Black" panose="020B0A04020102020204" pitchFamily="34" charset="0"/>
              </a:rPr>
              <a:t>FEELING DEFENSIVE OR GUILTY</a:t>
            </a:r>
          </a:p>
          <a:p>
            <a:endParaRPr lang="en-GB" dirty="0"/>
          </a:p>
          <a:p>
            <a:r>
              <a:rPr lang="en-GB" dirty="0"/>
              <a:t>Perhaps there are others which your group can add to this list. What might those be?</a:t>
            </a:r>
          </a:p>
          <a:p>
            <a:endParaRPr lang="en-GB" dirty="0"/>
          </a:p>
        </p:txBody>
      </p:sp>
      <p:sp>
        <p:nvSpPr>
          <p:cNvPr id="4" name="Slide Number Placeholder 3"/>
          <p:cNvSpPr>
            <a:spLocks noGrp="1"/>
          </p:cNvSpPr>
          <p:nvPr>
            <p:ph type="sldNum" sz="quarter" idx="5"/>
          </p:nvPr>
        </p:nvSpPr>
        <p:spPr/>
        <p:txBody>
          <a:bodyPr/>
          <a:lstStyle/>
          <a:p>
            <a:fld id="{0B7E3364-5AFA-47BF-936C-FCEA055DC1E1}" type="slidenum">
              <a:rPr lang="en-GB" smtClean="0"/>
              <a:t>9</a:t>
            </a:fld>
            <a:endParaRPr lang="en-GB" dirty="0"/>
          </a:p>
        </p:txBody>
      </p:sp>
    </p:spTree>
    <p:extLst>
      <p:ext uri="{BB962C8B-B14F-4D97-AF65-F5344CB8AC3E}">
        <p14:creationId xmlns:p14="http://schemas.microsoft.com/office/powerpoint/2010/main" val="3124352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9/22/2020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exploringsciencewiki.wikidot.com/conceptualunderstandings-maa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569307-E630-4872-96AF-ABA20CED7867}"/>
              </a:ext>
            </a:extLst>
          </p:cNvPr>
          <p:cNvSpPr txBox="1"/>
          <p:nvPr/>
        </p:nvSpPr>
        <p:spPr>
          <a:xfrm>
            <a:off x="1828798" y="4508000"/>
            <a:ext cx="8534400" cy="1754326"/>
          </a:xfrm>
          <a:prstGeom prst="rect">
            <a:avLst/>
          </a:prstGeom>
          <a:noFill/>
        </p:spPr>
        <p:txBody>
          <a:bodyPr wrap="square" rtlCol="0">
            <a:spAutoFit/>
          </a:bodyPr>
          <a:lstStyle/>
          <a:p>
            <a:pPr algn="ctr"/>
            <a:r>
              <a:rPr lang="en-GB" sz="5400" dirty="0">
                <a:latin typeface="Arial" panose="020B0604020202020204" pitchFamily="34" charset="0"/>
                <a:cs typeface="Arial" panose="020B0604020202020204" pitchFamily="34" charset="0"/>
              </a:rPr>
              <a:t>Evangelism made easy for</a:t>
            </a:r>
          </a:p>
          <a:p>
            <a:pPr algn="ctr"/>
            <a:r>
              <a:rPr lang="en-GB" sz="5400" dirty="0">
                <a:latin typeface="Arial" panose="020B0604020202020204" pitchFamily="34" charset="0"/>
                <a:cs typeface="Arial" panose="020B0604020202020204" pitchFamily="34" charset="0"/>
              </a:rPr>
              <a:t> everyone. </a:t>
            </a:r>
          </a:p>
        </p:txBody>
      </p:sp>
      <p:pic>
        <p:nvPicPr>
          <p:cNvPr id="4" name="Picture 1">
            <a:extLst>
              <a:ext uri="{FF2B5EF4-FFF2-40B4-BE49-F238E27FC236}">
                <a16:creationId xmlns:a16="http://schemas.microsoft.com/office/drawing/2014/main" id="{1363A176-1A87-4363-A869-74071EE5B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722" y="234545"/>
            <a:ext cx="6758553" cy="412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26D199-969C-4C31-8F1D-99FC92CD4D60}"/>
              </a:ext>
            </a:extLst>
          </p:cNvPr>
          <p:cNvSpPr>
            <a:spLocks noGrp="1"/>
          </p:cNvSpPr>
          <p:nvPr>
            <p:ph type="title"/>
          </p:nvPr>
        </p:nvSpPr>
        <p:spPr>
          <a:xfrm>
            <a:off x="258967" y="379019"/>
            <a:ext cx="7610414" cy="1524000"/>
          </a:xfrm>
        </p:spPr>
        <p:txBody>
          <a:bodyPr>
            <a:normAutofit/>
          </a:bodyPr>
          <a:lstStyle/>
          <a:p>
            <a:r>
              <a:rPr lang="en-GB" sz="4000" dirty="0">
                <a:solidFill>
                  <a:srgbClr val="FFFF00"/>
                </a:solidFill>
                <a:latin typeface="Arial Black" panose="020B0A04020102020204" pitchFamily="34" charset="0"/>
              </a:rPr>
              <a:t>POOR LISTENING HABITS</a:t>
            </a:r>
          </a:p>
        </p:txBody>
      </p:sp>
      <p:sp>
        <p:nvSpPr>
          <p:cNvPr id="5" name="Content Placeholder 4">
            <a:extLst>
              <a:ext uri="{FF2B5EF4-FFF2-40B4-BE49-F238E27FC236}">
                <a16:creationId xmlns:a16="http://schemas.microsoft.com/office/drawing/2014/main" id="{560C9182-D3A8-4389-8FD6-1A8BC587E136}"/>
              </a:ext>
            </a:extLst>
          </p:cNvPr>
          <p:cNvSpPr>
            <a:spLocks noGrp="1"/>
          </p:cNvSpPr>
          <p:nvPr>
            <p:ph idx="1"/>
          </p:nvPr>
        </p:nvSpPr>
        <p:spPr>
          <a:xfrm>
            <a:off x="837917" y="2194474"/>
            <a:ext cx="6554867" cy="3767670"/>
          </a:xfrm>
        </p:spPr>
        <p:txBody>
          <a:bodyPr>
            <a:normAutofit fontScale="92500"/>
          </a:bodyPr>
          <a:lstStyle/>
          <a:p>
            <a:r>
              <a:rPr lang="en-GB" sz="3600" dirty="0">
                <a:solidFill>
                  <a:schemeClr val="tx1"/>
                </a:solidFill>
                <a:latin typeface="Arial Black" panose="020B0A04020102020204" pitchFamily="34" charset="0"/>
              </a:rPr>
              <a:t>HAVING PRECONCEIVED IDEAS OF WHAT THE OTHER PERSON WILL SAY</a:t>
            </a:r>
          </a:p>
          <a:p>
            <a:endParaRPr lang="en-GB" sz="3600" dirty="0">
              <a:solidFill>
                <a:schemeClr val="tx1"/>
              </a:solidFill>
              <a:latin typeface="Arial Black" panose="020B0A04020102020204" pitchFamily="34" charset="0"/>
            </a:endParaRPr>
          </a:p>
          <a:p>
            <a:r>
              <a:rPr lang="en-GB" sz="3600" dirty="0">
                <a:solidFill>
                  <a:schemeClr val="tx1"/>
                </a:solidFill>
                <a:latin typeface="Arial Black" panose="020B0A04020102020204" pitchFamily="34" charset="0"/>
              </a:rPr>
              <a:t>WANTING TO OFFER ADVICE OR SOLUTIONS</a:t>
            </a:r>
          </a:p>
          <a:p>
            <a:endParaRPr lang="en-GB" dirty="0"/>
          </a:p>
          <a:p>
            <a:endParaRPr lang="en-GB" dirty="0"/>
          </a:p>
        </p:txBody>
      </p:sp>
      <p:pic>
        <p:nvPicPr>
          <p:cNvPr id="7" name="Picture 6">
            <a:extLst>
              <a:ext uri="{FF2B5EF4-FFF2-40B4-BE49-F238E27FC236}">
                <a16:creationId xmlns:a16="http://schemas.microsoft.com/office/drawing/2014/main" id="{D93DA659-7A64-4967-A12E-677EB1BF8912}"/>
              </a:ext>
            </a:extLst>
          </p:cNvPr>
          <p:cNvPicPr>
            <a:picLocks noChangeAspect="1"/>
          </p:cNvPicPr>
          <p:nvPr/>
        </p:nvPicPr>
        <p:blipFill rotWithShape="1">
          <a:blip r:embed="rId3"/>
          <a:srcRect l="53820" t="42550" r="28911" b="39951"/>
          <a:stretch/>
        </p:blipFill>
        <p:spPr>
          <a:xfrm>
            <a:off x="9956688" y="5476086"/>
            <a:ext cx="2166425" cy="1234203"/>
          </a:xfrm>
          <a:prstGeom prst="rect">
            <a:avLst/>
          </a:prstGeom>
        </p:spPr>
      </p:pic>
      <p:pic>
        <p:nvPicPr>
          <p:cNvPr id="1026" name="Picture 2" descr="bad listening habits | Through My Eyes">
            <a:extLst>
              <a:ext uri="{FF2B5EF4-FFF2-40B4-BE49-F238E27FC236}">
                <a16:creationId xmlns:a16="http://schemas.microsoft.com/office/drawing/2014/main" id="{E0DEF3DB-33E2-443E-A2BB-9F719FB213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9381" y="147710"/>
            <a:ext cx="4058111" cy="299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7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55DA-6DB4-4F97-8960-753B1C0DC66E}"/>
              </a:ext>
            </a:extLst>
          </p:cNvPr>
          <p:cNvSpPr>
            <a:spLocks noGrp="1"/>
          </p:cNvSpPr>
          <p:nvPr>
            <p:ph type="title"/>
          </p:nvPr>
        </p:nvSpPr>
        <p:spPr>
          <a:xfrm>
            <a:off x="343484" y="-170547"/>
            <a:ext cx="7613400" cy="1524000"/>
          </a:xfrm>
        </p:spPr>
        <p:txBody>
          <a:bodyPr>
            <a:normAutofit/>
          </a:bodyPr>
          <a:lstStyle/>
          <a:p>
            <a:r>
              <a:rPr lang="en-GB" b="1" dirty="0">
                <a:solidFill>
                  <a:srgbClr val="FFFF00"/>
                </a:solidFill>
                <a:latin typeface="Arial Black" panose="020B0A04020102020204" pitchFamily="34" charset="0"/>
              </a:rPr>
              <a:t>EFFECTIVE LISTENERS ARE</a:t>
            </a:r>
            <a:r>
              <a:rPr lang="en-GB" b="1" dirty="0">
                <a:solidFill>
                  <a:srgbClr val="FF0000"/>
                </a:solidFill>
                <a:latin typeface="Arial Black" panose="020B0A04020102020204" pitchFamily="34" charset="0"/>
              </a:rPr>
              <a:t> </a:t>
            </a:r>
          </a:p>
        </p:txBody>
      </p:sp>
      <p:sp>
        <p:nvSpPr>
          <p:cNvPr id="3" name="Content Placeholder 2">
            <a:extLst>
              <a:ext uri="{FF2B5EF4-FFF2-40B4-BE49-F238E27FC236}">
                <a16:creationId xmlns:a16="http://schemas.microsoft.com/office/drawing/2014/main" id="{A7914286-D785-4D66-A83E-59EC2B095E70}"/>
              </a:ext>
            </a:extLst>
          </p:cNvPr>
          <p:cNvSpPr>
            <a:spLocks noGrp="1"/>
          </p:cNvSpPr>
          <p:nvPr>
            <p:ph idx="1"/>
          </p:nvPr>
        </p:nvSpPr>
        <p:spPr>
          <a:xfrm>
            <a:off x="68887" y="1043411"/>
            <a:ext cx="12123113" cy="5497465"/>
          </a:xfrm>
        </p:spPr>
        <p:txBody>
          <a:bodyPr>
            <a:normAutofit fontScale="32500" lnSpcReduction="20000"/>
          </a:bodyPr>
          <a:lstStyle/>
          <a:p>
            <a:r>
              <a:rPr lang="en-GB" sz="8600" dirty="0">
                <a:solidFill>
                  <a:schemeClr val="tx1"/>
                </a:solidFill>
                <a:latin typeface="Arial Black" panose="020B0A04020102020204" pitchFamily="34" charset="0"/>
              </a:rPr>
              <a:t>ATTENTIVE – Giving undivided attention                                        </a:t>
            </a:r>
          </a:p>
          <a:p>
            <a:endParaRPr lang="en-GB" sz="7000" dirty="0">
              <a:solidFill>
                <a:schemeClr val="tx1"/>
              </a:solidFill>
              <a:latin typeface="Arial Black" panose="020B0A04020102020204" pitchFamily="34" charset="0"/>
            </a:endParaRPr>
          </a:p>
          <a:p>
            <a:r>
              <a:rPr lang="en-GB" sz="8600" dirty="0">
                <a:solidFill>
                  <a:schemeClr val="tx1"/>
                </a:solidFill>
                <a:latin typeface="Arial Black" panose="020B0A04020102020204" pitchFamily="34" charset="0"/>
              </a:rPr>
              <a:t>PATIENT – Not interrupting </a:t>
            </a:r>
          </a:p>
          <a:p>
            <a:endParaRPr lang="en-GB" sz="7000" dirty="0">
              <a:solidFill>
                <a:schemeClr val="tx1"/>
              </a:solidFill>
              <a:latin typeface="Arial Black" panose="020B0A04020102020204" pitchFamily="34" charset="0"/>
            </a:endParaRPr>
          </a:p>
          <a:p>
            <a:r>
              <a:rPr lang="en-GB" sz="8600" dirty="0">
                <a:solidFill>
                  <a:schemeClr val="tx1"/>
                </a:solidFill>
                <a:latin typeface="Arial Black" panose="020B0A04020102020204" pitchFamily="34" charset="0"/>
              </a:rPr>
              <a:t>AWARE – of body language</a:t>
            </a:r>
          </a:p>
          <a:p>
            <a:endParaRPr lang="en-GB" sz="7000" dirty="0">
              <a:solidFill>
                <a:schemeClr val="tx1"/>
              </a:solidFill>
              <a:latin typeface="Arial Black" panose="020B0A04020102020204" pitchFamily="34" charset="0"/>
            </a:endParaRPr>
          </a:p>
          <a:p>
            <a:r>
              <a:rPr lang="en-GB" sz="8600" dirty="0">
                <a:solidFill>
                  <a:schemeClr val="tx1"/>
                </a:solidFill>
                <a:latin typeface="Arial Black" panose="020B0A04020102020204" pitchFamily="34" charset="0"/>
              </a:rPr>
              <a:t>NOT AFRAID TO CLARIFY – Establishing true understanding</a:t>
            </a:r>
          </a:p>
          <a:p>
            <a:pPr marL="0" indent="0">
              <a:buNone/>
            </a:pPr>
            <a:endParaRPr lang="en-GB" sz="7000" dirty="0">
              <a:solidFill>
                <a:schemeClr val="tx1"/>
              </a:solidFill>
              <a:latin typeface="Arial Black" panose="020B0A04020102020204" pitchFamily="34" charset="0"/>
            </a:endParaRPr>
          </a:p>
          <a:p>
            <a:r>
              <a:rPr lang="en-GB" sz="8600" dirty="0">
                <a:solidFill>
                  <a:schemeClr val="tx1"/>
                </a:solidFill>
                <a:latin typeface="Arial Black" panose="020B0A04020102020204" pitchFamily="34" charset="0"/>
              </a:rPr>
              <a:t>GENUINE</a:t>
            </a:r>
          </a:p>
          <a:p>
            <a:endParaRPr lang="en-GB" sz="7000" dirty="0">
              <a:solidFill>
                <a:schemeClr val="tx1"/>
              </a:solidFill>
              <a:latin typeface="Arial Black" panose="020B0A04020102020204" pitchFamily="34" charset="0"/>
            </a:endParaRPr>
          </a:p>
          <a:p>
            <a:r>
              <a:rPr lang="en-GB" sz="8600" dirty="0">
                <a:solidFill>
                  <a:schemeClr val="tx1"/>
                </a:solidFill>
                <a:latin typeface="Arial Black" panose="020B0A04020102020204" pitchFamily="34" charset="0"/>
              </a:rPr>
              <a:t>PEOPLE WHO CAN KEEP CONFIDENCES</a:t>
            </a:r>
          </a:p>
        </p:txBody>
      </p:sp>
      <p:pic>
        <p:nvPicPr>
          <p:cNvPr id="6" name="Picture 5">
            <a:extLst>
              <a:ext uri="{FF2B5EF4-FFF2-40B4-BE49-F238E27FC236}">
                <a16:creationId xmlns:a16="http://schemas.microsoft.com/office/drawing/2014/main" id="{748F7C8F-4C4C-4EA9-B5E5-BCBCBB4D62D0}"/>
              </a:ext>
            </a:extLst>
          </p:cNvPr>
          <p:cNvPicPr>
            <a:picLocks noChangeAspect="1"/>
          </p:cNvPicPr>
          <p:nvPr/>
        </p:nvPicPr>
        <p:blipFill rotWithShape="1">
          <a:blip r:embed="rId3"/>
          <a:srcRect l="53820" t="42550" r="28911" b="39951"/>
          <a:stretch/>
        </p:blipFill>
        <p:spPr>
          <a:xfrm>
            <a:off x="9956688" y="5476086"/>
            <a:ext cx="2166425" cy="1234203"/>
          </a:xfrm>
          <a:prstGeom prst="rect">
            <a:avLst/>
          </a:prstGeom>
        </p:spPr>
      </p:pic>
      <p:pic>
        <p:nvPicPr>
          <p:cNvPr id="7" name="Picture 6">
            <a:extLst>
              <a:ext uri="{FF2B5EF4-FFF2-40B4-BE49-F238E27FC236}">
                <a16:creationId xmlns:a16="http://schemas.microsoft.com/office/drawing/2014/main" id="{7D82D2AD-9438-431C-8A46-31CB13E25035}"/>
              </a:ext>
            </a:extLst>
          </p:cNvPr>
          <p:cNvPicPr>
            <a:picLocks noChangeAspect="1"/>
          </p:cNvPicPr>
          <p:nvPr/>
        </p:nvPicPr>
        <p:blipFill>
          <a:blip r:embed="rId4"/>
          <a:stretch>
            <a:fillRect/>
          </a:stretch>
        </p:blipFill>
        <p:spPr>
          <a:xfrm>
            <a:off x="8368919" y="147711"/>
            <a:ext cx="3670884" cy="1985889"/>
          </a:xfrm>
          <a:prstGeom prst="rect">
            <a:avLst/>
          </a:prstGeom>
        </p:spPr>
      </p:pic>
    </p:spTree>
    <p:extLst>
      <p:ext uri="{BB962C8B-B14F-4D97-AF65-F5344CB8AC3E}">
        <p14:creationId xmlns:p14="http://schemas.microsoft.com/office/powerpoint/2010/main" val="247496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368301D6-65EA-4D70-B6E2-BB7CFB03A8C0}"/>
              </a:ext>
            </a:extLst>
          </p:cNvPr>
          <p:cNvSpPr txBox="1">
            <a:spLocks noChangeArrowheads="1"/>
          </p:cNvSpPr>
          <p:nvPr/>
        </p:nvSpPr>
        <p:spPr bwMode="auto">
          <a:xfrm>
            <a:off x="1981255" y="505476"/>
            <a:ext cx="82294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GB" altLang="en-US" sz="4800" b="1" dirty="0">
                <a:solidFill>
                  <a:srgbClr val="FFFF00"/>
                </a:solidFill>
                <a:latin typeface="Arial Black" panose="020B0A04020102020204" pitchFamily="34" charset="0"/>
              </a:rPr>
              <a:t>Shush – Don’t interrupt!</a:t>
            </a:r>
          </a:p>
        </p:txBody>
      </p:sp>
      <p:pic>
        <p:nvPicPr>
          <p:cNvPr id="10243" name="Picture 2" descr="shush1 สำนวนเทพ 22 มิ.ย. 54 ...">
            <a:extLst>
              <a:ext uri="{FF2B5EF4-FFF2-40B4-BE49-F238E27FC236}">
                <a16:creationId xmlns:a16="http://schemas.microsoft.com/office/drawing/2014/main" id="{BB6083E5-CD6D-410E-86EB-66431484F0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9755" y="1491255"/>
            <a:ext cx="4592489" cy="430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B590C9D-7B74-4928-BB0F-031D7907B6C2}"/>
              </a:ext>
            </a:extLst>
          </p:cNvPr>
          <p:cNvPicPr>
            <a:picLocks noChangeAspect="1"/>
          </p:cNvPicPr>
          <p:nvPr/>
        </p:nvPicPr>
        <p:blipFill rotWithShape="1">
          <a:blip r:embed="rId4"/>
          <a:srcRect l="53820" t="42550" r="28911" b="39951"/>
          <a:stretch/>
        </p:blipFill>
        <p:spPr>
          <a:xfrm>
            <a:off x="9956688" y="5476086"/>
            <a:ext cx="2166425" cy="123420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79C221-7D0E-43B1-83E5-68F960C85C60}"/>
              </a:ext>
            </a:extLst>
          </p:cNvPr>
          <p:cNvSpPr>
            <a:spLocks noGrp="1"/>
          </p:cNvSpPr>
          <p:nvPr>
            <p:ph type="body" idx="1"/>
          </p:nvPr>
        </p:nvSpPr>
        <p:spPr>
          <a:xfrm>
            <a:off x="225018" y="2153342"/>
            <a:ext cx="3716866" cy="609600"/>
          </a:xfrm>
        </p:spPr>
        <p:txBody>
          <a:bodyPr/>
          <a:lstStyle/>
          <a:p>
            <a:pPr algn="ctr"/>
            <a:r>
              <a:rPr lang="en-GB" sz="3200" dirty="0">
                <a:solidFill>
                  <a:srgbClr val="FFFF00"/>
                </a:solidFill>
                <a:latin typeface="Arial Black" panose="020B0A04020102020204" pitchFamily="34" charset="0"/>
              </a:rPr>
              <a:t>SKILL</a:t>
            </a:r>
          </a:p>
        </p:txBody>
      </p:sp>
      <p:sp>
        <p:nvSpPr>
          <p:cNvPr id="4" name="Content Placeholder 3">
            <a:extLst>
              <a:ext uri="{FF2B5EF4-FFF2-40B4-BE49-F238E27FC236}">
                <a16:creationId xmlns:a16="http://schemas.microsoft.com/office/drawing/2014/main" id="{6E2FC9D7-A126-4E40-B3CB-9C509CD437A5}"/>
              </a:ext>
            </a:extLst>
          </p:cNvPr>
          <p:cNvSpPr>
            <a:spLocks noGrp="1"/>
          </p:cNvSpPr>
          <p:nvPr>
            <p:ph sz="half" idx="2"/>
          </p:nvPr>
        </p:nvSpPr>
        <p:spPr>
          <a:xfrm>
            <a:off x="1158883" y="3285785"/>
            <a:ext cx="3945467" cy="3158067"/>
          </a:xfrm>
        </p:spPr>
        <p:txBody>
          <a:bodyPr/>
          <a:lstStyle/>
          <a:p>
            <a:r>
              <a:rPr lang="en-GB" sz="3600" dirty="0">
                <a:solidFill>
                  <a:schemeClr val="tx1"/>
                </a:solidFill>
                <a:latin typeface="Arial Black" panose="020B0A04020102020204" pitchFamily="34" charset="0"/>
              </a:rPr>
              <a:t>LISTENING</a:t>
            </a:r>
          </a:p>
          <a:p>
            <a:r>
              <a:rPr lang="en-GB" sz="3600" dirty="0">
                <a:solidFill>
                  <a:schemeClr val="tx1"/>
                </a:solidFill>
                <a:latin typeface="Arial Black" panose="020B0A04020102020204" pitchFamily="34" charset="0"/>
              </a:rPr>
              <a:t>TALKING </a:t>
            </a:r>
          </a:p>
          <a:p>
            <a:r>
              <a:rPr lang="en-GB" sz="3600" dirty="0">
                <a:solidFill>
                  <a:schemeClr val="tx1"/>
                </a:solidFill>
                <a:latin typeface="Arial Black" panose="020B0A04020102020204" pitchFamily="34" charset="0"/>
              </a:rPr>
              <a:t>READING </a:t>
            </a:r>
          </a:p>
          <a:p>
            <a:r>
              <a:rPr lang="en-GB" sz="3600" dirty="0">
                <a:solidFill>
                  <a:schemeClr val="tx1"/>
                </a:solidFill>
                <a:latin typeface="Arial Black" panose="020B0A04020102020204" pitchFamily="34" charset="0"/>
              </a:rPr>
              <a:t>WRITING</a:t>
            </a:r>
          </a:p>
          <a:p>
            <a:endParaRPr lang="en-GB" dirty="0"/>
          </a:p>
        </p:txBody>
      </p:sp>
      <p:sp>
        <p:nvSpPr>
          <p:cNvPr id="5" name="Text Placeholder 4">
            <a:extLst>
              <a:ext uri="{FF2B5EF4-FFF2-40B4-BE49-F238E27FC236}">
                <a16:creationId xmlns:a16="http://schemas.microsoft.com/office/drawing/2014/main" id="{7298CEA2-DFDA-403F-BB61-104650E14CF6}"/>
              </a:ext>
            </a:extLst>
          </p:cNvPr>
          <p:cNvSpPr>
            <a:spLocks noGrp="1"/>
          </p:cNvSpPr>
          <p:nvPr>
            <p:ph type="body" sz="quarter" idx="3"/>
          </p:nvPr>
        </p:nvSpPr>
        <p:spPr>
          <a:xfrm>
            <a:off x="5391220" y="2458142"/>
            <a:ext cx="4356805" cy="576262"/>
          </a:xfrm>
        </p:spPr>
        <p:txBody>
          <a:bodyPr/>
          <a:lstStyle/>
          <a:p>
            <a:pPr algn="ctr"/>
            <a:r>
              <a:rPr lang="en-GB" sz="3200" dirty="0">
                <a:solidFill>
                  <a:srgbClr val="FFFF00"/>
                </a:solidFill>
                <a:latin typeface="Arial Black" panose="020B0A04020102020204" pitchFamily="34" charset="0"/>
              </a:rPr>
              <a:t>WAKING HOURS COMMUNICATION</a:t>
            </a:r>
            <a:r>
              <a:rPr lang="en-GB" dirty="0">
                <a:solidFill>
                  <a:srgbClr val="FF0000"/>
                </a:solidFill>
                <a:latin typeface="Arial Black" panose="020B0A04020102020204" pitchFamily="34" charset="0"/>
              </a:rPr>
              <a:t> </a:t>
            </a:r>
          </a:p>
        </p:txBody>
      </p:sp>
      <p:sp>
        <p:nvSpPr>
          <p:cNvPr id="6" name="Content Placeholder 5">
            <a:extLst>
              <a:ext uri="{FF2B5EF4-FFF2-40B4-BE49-F238E27FC236}">
                <a16:creationId xmlns:a16="http://schemas.microsoft.com/office/drawing/2014/main" id="{7055CFB0-733A-4618-8F7E-DD9CB7B34002}"/>
              </a:ext>
            </a:extLst>
          </p:cNvPr>
          <p:cNvSpPr>
            <a:spLocks noGrp="1"/>
          </p:cNvSpPr>
          <p:nvPr>
            <p:ph sz="quarter" idx="4"/>
          </p:nvPr>
        </p:nvSpPr>
        <p:spPr>
          <a:xfrm>
            <a:off x="6822517" y="3285785"/>
            <a:ext cx="3956705" cy="3149600"/>
          </a:xfrm>
        </p:spPr>
        <p:txBody>
          <a:bodyPr/>
          <a:lstStyle/>
          <a:p>
            <a:r>
              <a:rPr lang="en-GB" sz="3600" dirty="0">
                <a:solidFill>
                  <a:schemeClr val="tx1"/>
                </a:solidFill>
                <a:latin typeface="Arial Black" panose="020B0A04020102020204" pitchFamily="34" charset="0"/>
              </a:rPr>
              <a:t>40%</a:t>
            </a:r>
          </a:p>
          <a:p>
            <a:r>
              <a:rPr lang="en-GB" sz="3600" dirty="0">
                <a:solidFill>
                  <a:schemeClr val="tx1"/>
                </a:solidFill>
                <a:latin typeface="Arial Black" panose="020B0A04020102020204" pitchFamily="34" charset="0"/>
              </a:rPr>
              <a:t>35%</a:t>
            </a:r>
          </a:p>
          <a:p>
            <a:r>
              <a:rPr lang="en-GB" sz="3600" dirty="0">
                <a:solidFill>
                  <a:schemeClr val="tx1"/>
                </a:solidFill>
                <a:latin typeface="Arial Black" panose="020B0A04020102020204" pitchFamily="34" charset="0"/>
              </a:rPr>
              <a:t>16%</a:t>
            </a:r>
          </a:p>
          <a:p>
            <a:r>
              <a:rPr lang="en-GB" sz="3600" dirty="0">
                <a:solidFill>
                  <a:schemeClr val="tx1"/>
                </a:solidFill>
                <a:latin typeface="Arial Black" panose="020B0A04020102020204" pitchFamily="34" charset="0"/>
              </a:rPr>
              <a:t>9%</a:t>
            </a:r>
          </a:p>
          <a:p>
            <a:endParaRPr lang="en-GB" dirty="0"/>
          </a:p>
        </p:txBody>
      </p:sp>
      <p:pic>
        <p:nvPicPr>
          <p:cNvPr id="9" name="Picture 8">
            <a:extLst>
              <a:ext uri="{FF2B5EF4-FFF2-40B4-BE49-F238E27FC236}">
                <a16:creationId xmlns:a16="http://schemas.microsoft.com/office/drawing/2014/main" id="{084D801D-4DF0-4B2D-B268-27964577CF38}"/>
              </a:ext>
            </a:extLst>
          </p:cNvPr>
          <p:cNvPicPr>
            <a:picLocks noChangeAspect="1"/>
          </p:cNvPicPr>
          <p:nvPr/>
        </p:nvPicPr>
        <p:blipFill rotWithShape="1">
          <a:blip r:embed="rId3"/>
          <a:srcRect l="53820" t="42550" r="28911" b="39951"/>
          <a:stretch/>
        </p:blipFill>
        <p:spPr>
          <a:xfrm>
            <a:off x="9956688" y="5476086"/>
            <a:ext cx="2166425" cy="1234203"/>
          </a:xfrm>
          <a:prstGeom prst="rect">
            <a:avLst/>
          </a:prstGeom>
        </p:spPr>
      </p:pic>
      <p:pic>
        <p:nvPicPr>
          <p:cNvPr id="10" name="Picture 9">
            <a:extLst>
              <a:ext uri="{FF2B5EF4-FFF2-40B4-BE49-F238E27FC236}">
                <a16:creationId xmlns:a16="http://schemas.microsoft.com/office/drawing/2014/main" id="{89BF395A-16F7-479D-8037-7F9517AF4658}"/>
              </a:ext>
            </a:extLst>
          </p:cNvPr>
          <p:cNvPicPr>
            <a:picLocks noChangeAspect="1"/>
          </p:cNvPicPr>
          <p:nvPr/>
        </p:nvPicPr>
        <p:blipFill>
          <a:blip r:embed="rId4"/>
          <a:stretch>
            <a:fillRect/>
          </a:stretch>
        </p:blipFill>
        <p:spPr>
          <a:xfrm>
            <a:off x="3941884" y="164485"/>
            <a:ext cx="4308230" cy="1767550"/>
          </a:xfrm>
          <a:prstGeom prst="rect">
            <a:avLst/>
          </a:prstGeom>
        </p:spPr>
      </p:pic>
    </p:spTree>
    <p:extLst>
      <p:ext uri="{BB962C8B-B14F-4D97-AF65-F5344CB8AC3E}">
        <p14:creationId xmlns:p14="http://schemas.microsoft.com/office/powerpoint/2010/main" val="2164096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4">
            <a:extLst>
              <a:ext uri="{FF2B5EF4-FFF2-40B4-BE49-F238E27FC236}">
                <a16:creationId xmlns:a16="http://schemas.microsoft.com/office/drawing/2014/main" id="{B77EAB72-644E-4782-92D1-267A45DA60E1}"/>
              </a:ext>
            </a:extLst>
          </p:cNvPr>
          <p:cNvGraphicFramePr>
            <a:graphicFrameLocks/>
          </p:cNvGraphicFramePr>
          <p:nvPr>
            <p:extLst>
              <p:ext uri="{D42A27DB-BD31-4B8C-83A1-F6EECF244321}">
                <p14:modId xmlns:p14="http://schemas.microsoft.com/office/powerpoint/2010/main" val="2130937548"/>
              </p:ext>
            </p:extLst>
          </p:nvPr>
        </p:nvGraphicFramePr>
        <p:xfrm>
          <a:off x="1657313" y="1845365"/>
          <a:ext cx="8635938"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15363" name="TextBox 5">
            <a:extLst>
              <a:ext uri="{FF2B5EF4-FFF2-40B4-BE49-F238E27FC236}">
                <a16:creationId xmlns:a16="http://schemas.microsoft.com/office/drawing/2014/main" id="{C9390C51-814D-4DF0-B794-0C791EFC3EBD}"/>
              </a:ext>
            </a:extLst>
          </p:cNvPr>
          <p:cNvSpPr txBox="1">
            <a:spLocks noChangeArrowheads="1"/>
          </p:cNvSpPr>
          <p:nvPr/>
        </p:nvSpPr>
        <p:spPr bwMode="auto">
          <a:xfrm flipH="1">
            <a:off x="6211601" y="1986147"/>
            <a:ext cx="242190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GB" altLang="en-US" sz="2700" dirty="0">
                <a:latin typeface="Arial Black" panose="020B0A04020102020204" pitchFamily="34" charset="0"/>
              </a:rPr>
              <a:t>Words – 7%</a:t>
            </a:r>
          </a:p>
        </p:txBody>
      </p:sp>
      <p:sp>
        <p:nvSpPr>
          <p:cNvPr id="15364" name="TextBox 6">
            <a:extLst>
              <a:ext uri="{FF2B5EF4-FFF2-40B4-BE49-F238E27FC236}">
                <a16:creationId xmlns:a16="http://schemas.microsoft.com/office/drawing/2014/main" id="{357E9F25-D28B-4D78-9067-8EB2B9D798F4}"/>
              </a:ext>
            </a:extLst>
          </p:cNvPr>
          <p:cNvSpPr txBox="1">
            <a:spLocks noChangeArrowheads="1"/>
          </p:cNvSpPr>
          <p:nvPr/>
        </p:nvSpPr>
        <p:spPr bwMode="auto">
          <a:xfrm>
            <a:off x="6686847" y="4077613"/>
            <a:ext cx="36064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GB" altLang="en-US" sz="3000" dirty="0">
                <a:latin typeface="Arial Black" panose="020B0A04020102020204" pitchFamily="34" charset="0"/>
              </a:rPr>
              <a:t>Tone of voice – 38%</a:t>
            </a:r>
          </a:p>
        </p:txBody>
      </p:sp>
      <p:sp>
        <p:nvSpPr>
          <p:cNvPr id="15365" name="TextBox 7">
            <a:extLst>
              <a:ext uri="{FF2B5EF4-FFF2-40B4-BE49-F238E27FC236}">
                <a16:creationId xmlns:a16="http://schemas.microsoft.com/office/drawing/2014/main" id="{F5921C3A-0E31-4D80-A3D3-EDCFECFC7F98}"/>
              </a:ext>
            </a:extLst>
          </p:cNvPr>
          <p:cNvSpPr txBox="1">
            <a:spLocks noChangeArrowheads="1"/>
          </p:cNvSpPr>
          <p:nvPr/>
        </p:nvSpPr>
        <p:spPr bwMode="auto">
          <a:xfrm>
            <a:off x="911726" y="3429000"/>
            <a:ext cx="43731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GB" altLang="en-US" sz="3000" b="1" dirty="0">
                <a:latin typeface="Arial Black" panose="020B0A04020102020204" pitchFamily="34" charset="0"/>
              </a:rPr>
              <a:t>Body language – 55%</a:t>
            </a:r>
          </a:p>
        </p:txBody>
      </p:sp>
      <p:pic>
        <p:nvPicPr>
          <p:cNvPr id="9" name="Picture 8">
            <a:extLst>
              <a:ext uri="{FF2B5EF4-FFF2-40B4-BE49-F238E27FC236}">
                <a16:creationId xmlns:a16="http://schemas.microsoft.com/office/drawing/2014/main" id="{89498333-89D4-424C-83B4-EBE1A516202E}"/>
              </a:ext>
            </a:extLst>
          </p:cNvPr>
          <p:cNvPicPr>
            <a:picLocks noChangeAspect="1"/>
          </p:cNvPicPr>
          <p:nvPr/>
        </p:nvPicPr>
        <p:blipFill rotWithShape="1">
          <a:blip r:embed="rId4"/>
          <a:srcRect l="53820" t="42550" r="28911" b="39951"/>
          <a:stretch/>
        </p:blipFill>
        <p:spPr>
          <a:xfrm>
            <a:off x="9956688" y="5476086"/>
            <a:ext cx="2166425" cy="1234203"/>
          </a:xfrm>
          <a:prstGeom prst="rect">
            <a:avLst/>
          </a:prstGeom>
        </p:spPr>
      </p:pic>
      <p:sp>
        <p:nvSpPr>
          <p:cNvPr id="3" name="TextBox 2">
            <a:extLst>
              <a:ext uri="{FF2B5EF4-FFF2-40B4-BE49-F238E27FC236}">
                <a16:creationId xmlns:a16="http://schemas.microsoft.com/office/drawing/2014/main" id="{B3ED3D7B-117E-4559-96AF-C58907598DA0}"/>
              </a:ext>
            </a:extLst>
          </p:cNvPr>
          <p:cNvSpPr txBox="1"/>
          <p:nvPr/>
        </p:nvSpPr>
        <p:spPr>
          <a:xfrm>
            <a:off x="2982359" y="584007"/>
            <a:ext cx="6227282" cy="830997"/>
          </a:xfrm>
          <a:prstGeom prst="rect">
            <a:avLst/>
          </a:prstGeom>
          <a:noFill/>
        </p:spPr>
        <p:txBody>
          <a:bodyPr wrap="none" rtlCol="0">
            <a:spAutoFit/>
          </a:bodyPr>
          <a:lstStyle/>
          <a:p>
            <a:r>
              <a:rPr lang="en-US" sz="4800" b="1" dirty="0">
                <a:solidFill>
                  <a:srgbClr val="FFFF00"/>
                </a:solidFill>
                <a:latin typeface="Arial Black" panose="020B0A04020102020204" pitchFamily="34" charset="0"/>
              </a:rPr>
              <a:t>COMMUNICATIO</a:t>
            </a:r>
            <a:r>
              <a:rPr lang="en-US" sz="4400" b="1" dirty="0">
                <a:solidFill>
                  <a:srgbClr val="FFFF00"/>
                </a:solidFill>
                <a:latin typeface="Arial Black" panose="020B0A04020102020204" pitchFamily="34" charset="0"/>
              </a:rPr>
              <a:t>N</a:t>
            </a:r>
            <a:endParaRPr lang="en-GB" b="1" dirty="0">
              <a:solidFill>
                <a:srgbClr val="FFFF00"/>
              </a:solidFill>
              <a:latin typeface="Arial Black" panose="020B0A040201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347307-F8CB-48A9-83F3-6A4DD5E23264}"/>
              </a:ext>
            </a:extLst>
          </p:cNvPr>
          <p:cNvSpPr txBox="1"/>
          <p:nvPr/>
        </p:nvSpPr>
        <p:spPr>
          <a:xfrm>
            <a:off x="562457" y="147711"/>
            <a:ext cx="11252200" cy="1323439"/>
          </a:xfrm>
          <a:prstGeom prst="rect">
            <a:avLst/>
          </a:prstGeom>
          <a:noFill/>
        </p:spPr>
        <p:txBody>
          <a:bodyPr wrap="square" rtlCol="0">
            <a:spAutoFit/>
          </a:bodyPr>
          <a:lstStyle/>
          <a:p>
            <a:pPr algn="ctr"/>
            <a:r>
              <a:rPr lang="en-GB" sz="4000" b="1" dirty="0">
                <a:solidFill>
                  <a:srgbClr val="FFFF00"/>
                </a:solidFill>
              </a:rPr>
              <a:t>Listening skills in evangelism </a:t>
            </a:r>
          </a:p>
          <a:p>
            <a:pPr algn="ctr"/>
            <a:r>
              <a:rPr lang="en-GB" sz="4000" b="1" dirty="0">
                <a:solidFill>
                  <a:srgbClr val="FFFF00"/>
                </a:solidFill>
              </a:rPr>
              <a:t>Sharing your faith without an argument</a:t>
            </a:r>
          </a:p>
        </p:txBody>
      </p:sp>
      <p:sp>
        <p:nvSpPr>
          <p:cNvPr id="4" name="TextBox 3">
            <a:extLst>
              <a:ext uri="{FF2B5EF4-FFF2-40B4-BE49-F238E27FC236}">
                <a16:creationId xmlns:a16="http://schemas.microsoft.com/office/drawing/2014/main" id="{2C84671A-7ABA-4BDB-8878-5CA5DB2967F2}"/>
              </a:ext>
            </a:extLst>
          </p:cNvPr>
          <p:cNvSpPr txBox="1"/>
          <p:nvPr/>
        </p:nvSpPr>
        <p:spPr>
          <a:xfrm>
            <a:off x="254000" y="735955"/>
            <a:ext cx="11252200" cy="5386090"/>
          </a:xfrm>
          <a:prstGeom prst="rect">
            <a:avLst/>
          </a:prstGeom>
          <a:noFill/>
        </p:spPr>
        <p:txBody>
          <a:bodyPr wrap="square" rtlCol="0">
            <a:spAutoFit/>
          </a:bodyPr>
          <a:lstStyle/>
          <a:p>
            <a:endParaRPr lang="en-GB" sz="3200" b="1" dirty="0"/>
          </a:p>
          <a:p>
            <a:endParaRPr lang="en-GB" sz="3200" b="1" dirty="0"/>
          </a:p>
          <a:p>
            <a:pPr marL="514350" indent="-514350">
              <a:buAutoNum type="arabicPeriod"/>
            </a:pPr>
            <a:r>
              <a:rPr lang="en-GB" sz="4000" b="1" dirty="0"/>
              <a:t>What kind of spiritual beliefs do you have?</a:t>
            </a:r>
          </a:p>
          <a:p>
            <a:pPr marL="514350" indent="-514350">
              <a:buAutoNum type="arabicPeriod"/>
            </a:pPr>
            <a:r>
              <a:rPr lang="en-GB" sz="4000" b="1" dirty="0"/>
              <a:t>To you, who is Jesus?</a:t>
            </a:r>
          </a:p>
          <a:p>
            <a:pPr marL="514350" indent="-514350">
              <a:buAutoNum type="arabicPeriod"/>
            </a:pPr>
            <a:r>
              <a:rPr lang="en-GB" sz="4000" b="1" dirty="0"/>
              <a:t>Do you think there is a heaven and a hell?</a:t>
            </a:r>
          </a:p>
          <a:p>
            <a:pPr marL="514350" indent="-514350">
              <a:buAutoNum type="arabicPeriod"/>
            </a:pPr>
            <a:r>
              <a:rPr lang="en-GB" sz="4000" b="1" dirty="0"/>
              <a:t>If you were to die tonight, where would you go?</a:t>
            </a:r>
          </a:p>
          <a:p>
            <a:pPr marL="514350" indent="-514350">
              <a:buAutoNum type="arabicPeriod"/>
            </a:pPr>
            <a:r>
              <a:rPr lang="en-GB" sz="4000" b="1" dirty="0"/>
              <a:t>If what you believe were not true, would you want to know?</a:t>
            </a:r>
          </a:p>
        </p:txBody>
      </p:sp>
      <p:pic>
        <p:nvPicPr>
          <p:cNvPr id="6" name="Picture 5">
            <a:extLst>
              <a:ext uri="{FF2B5EF4-FFF2-40B4-BE49-F238E27FC236}">
                <a16:creationId xmlns:a16="http://schemas.microsoft.com/office/drawing/2014/main" id="{01AF11CD-30D8-480B-8AC9-C51D5B1C2BE5}"/>
              </a:ext>
            </a:extLst>
          </p:cNvPr>
          <p:cNvPicPr>
            <a:picLocks noChangeAspect="1"/>
          </p:cNvPicPr>
          <p:nvPr/>
        </p:nvPicPr>
        <p:blipFill rotWithShape="1">
          <a:blip r:embed="rId3"/>
          <a:srcRect l="53820" t="42550" r="28911" b="39951"/>
          <a:stretch/>
        </p:blipFill>
        <p:spPr>
          <a:xfrm>
            <a:off x="9956688" y="5476086"/>
            <a:ext cx="2166425" cy="1234203"/>
          </a:xfrm>
          <a:prstGeom prst="rect">
            <a:avLst/>
          </a:prstGeom>
        </p:spPr>
      </p:pic>
    </p:spTree>
    <p:extLst>
      <p:ext uri="{BB962C8B-B14F-4D97-AF65-F5344CB8AC3E}">
        <p14:creationId xmlns:p14="http://schemas.microsoft.com/office/powerpoint/2010/main" val="2046170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a:extLst>
              <a:ext uri="{FF2B5EF4-FFF2-40B4-BE49-F238E27FC236}">
                <a16:creationId xmlns:a16="http://schemas.microsoft.com/office/drawing/2014/main" id="{0389A700-53E0-4274-A5E9-CE681F357CEE}"/>
              </a:ext>
            </a:extLst>
          </p:cNvPr>
          <p:cNvSpPr txBox="1">
            <a:spLocks noChangeArrowheads="1"/>
          </p:cNvSpPr>
          <p:nvPr/>
        </p:nvSpPr>
        <p:spPr bwMode="auto">
          <a:xfrm>
            <a:off x="2694847" y="184868"/>
            <a:ext cx="8009284"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GB" altLang="en-US" sz="4050" b="1" dirty="0">
                <a:solidFill>
                  <a:srgbClr val="FFFF00"/>
                </a:solidFill>
                <a:latin typeface="Arial Black" panose="020B0A04020102020204" pitchFamily="34" charset="0"/>
              </a:rPr>
              <a:t>Ask the right questions</a:t>
            </a:r>
          </a:p>
        </p:txBody>
      </p:sp>
      <p:pic>
        <p:nvPicPr>
          <p:cNvPr id="11267" name="Picture 3" descr="MSS: Bring us your burning science questions">
            <a:extLst>
              <a:ext uri="{FF2B5EF4-FFF2-40B4-BE49-F238E27FC236}">
                <a16:creationId xmlns:a16="http://schemas.microsoft.com/office/drawing/2014/main" id="{3CE3D3CC-0539-48D5-AC51-EC2BBBC32A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56320" y="1305598"/>
            <a:ext cx="2644609" cy="264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617003E-96CA-482E-B0A9-B35B973A1F11}"/>
              </a:ext>
            </a:extLst>
          </p:cNvPr>
          <p:cNvPicPr>
            <a:picLocks noChangeAspect="1"/>
          </p:cNvPicPr>
          <p:nvPr/>
        </p:nvPicPr>
        <p:blipFill rotWithShape="1">
          <a:blip r:embed="rId4"/>
          <a:srcRect l="53820" t="42550" r="28911" b="39951"/>
          <a:stretch/>
        </p:blipFill>
        <p:spPr>
          <a:xfrm>
            <a:off x="9956688" y="5476086"/>
            <a:ext cx="2166425" cy="1234203"/>
          </a:xfrm>
          <a:prstGeom prst="rect">
            <a:avLst/>
          </a:prstGeom>
        </p:spPr>
      </p:pic>
      <p:sp>
        <p:nvSpPr>
          <p:cNvPr id="3" name="Content Placeholder 2">
            <a:extLst>
              <a:ext uri="{FF2B5EF4-FFF2-40B4-BE49-F238E27FC236}">
                <a16:creationId xmlns:a16="http://schemas.microsoft.com/office/drawing/2014/main" id="{56309A60-B214-4C3C-8324-2C87240295B4}"/>
              </a:ext>
            </a:extLst>
          </p:cNvPr>
          <p:cNvSpPr>
            <a:spLocks noGrp="1"/>
          </p:cNvSpPr>
          <p:nvPr>
            <p:ph idx="1"/>
          </p:nvPr>
        </p:nvSpPr>
        <p:spPr>
          <a:xfrm>
            <a:off x="721920" y="2142573"/>
            <a:ext cx="8534400" cy="3615267"/>
          </a:xfrm>
        </p:spPr>
        <p:txBody>
          <a:bodyPr>
            <a:normAutofit lnSpcReduction="10000"/>
          </a:bodyPr>
          <a:lstStyle/>
          <a:p>
            <a:r>
              <a:rPr lang="en-US" sz="3200" dirty="0">
                <a:solidFill>
                  <a:schemeClr val="tx1"/>
                </a:solidFill>
              </a:rPr>
              <a:t>To you who is Jesus?</a:t>
            </a:r>
          </a:p>
          <a:p>
            <a:r>
              <a:rPr lang="en-US" sz="3200" dirty="0">
                <a:solidFill>
                  <a:schemeClr val="tx1"/>
                </a:solidFill>
              </a:rPr>
              <a:t>How much of the bible have you read?</a:t>
            </a:r>
          </a:p>
          <a:p>
            <a:r>
              <a:rPr lang="en-US" sz="3200" dirty="0">
                <a:solidFill>
                  <a:schemeClr val="tx1"/>
                </a:solidFill>
              </a:rPr>
              <a:t>What spiritual beliefs do you have?</a:t>
            </a:r>
          </a:p>
          <a:p>
            <a:r>
              <a:rPr lang="en-US" sz="3200" dirty="0">
                <a:solidFill>
                  <a:schemeClr val="tx1"/>
                </a:solidFill>
              </a:rPr>
              <a:t>What happens after death?</a:t>
            </a:r>
          </a:p>
          <a:p>
            <a:r>
              <a:rPr lang="en-US" sz="3200" dirty="0">
                <a:solidFill>
                  <a:schemeClr val="tx1"/>
                </a:solidFill>
              </a:rPr>
              <a:t>What is the main thing that convinced you to believe what you believe?</a:t>
            </a:r>
          </a:p>
          <a:p>
            <a:endParaRPr lang="en-US" dirty="0"/>
          </a:p>
          <a:p>
            <a:endParaRPr lang="en-US"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a:extLst>
              <a:ext uri="{FF2B5EF4-FFF2-40B4-BE49-F238E27FC236}">
                <a16:creationId xmlns:a16="http://schemas.microsoft.com/office/drawing/2014/main" id="{268D8F4B-ED5C-4A0E-88A4-E002BB48575C}"/>
              </a:ext>
            </a:extLst>
          </p:cNvPr>
          <p:cNvSpPr txBox="1">
            <a:spLocks noChangeArrowheads="1"/>
          </p:cNvSpPr>
          <p:nvPr/>
        </p:nvSpPr>
        <p:spPr bwMode="auto">
          <a:xfrm>
            <a:off x="1856258" y="1880582"/>
            <a:ext cx="35196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GB" altLang="en-US" sz="5400" b="1" dirty="0">
                <a:solidFill>
                  <a:srgbClr val="FFFF00"/>
                </a:solidFill>
                <a:latin typeface="Arial" panose="020B0604020202020204" pitchFamily="34" charset="0"/>
              </a:rPr>
              <a:t>I </a:t>
            </a:r>
            <a:r>
              <a:rPr lang="en-GB" altLang="en-US" sz="5400" b="1" dirty="0">
                <a:solidFill>
                  <a:srgbClr val="FFFF00"/>
                </a:solidFill>
                <a:latin typeface="Arial Black" panose="020B0A04020102020204" pitchFamily="34" charset="0"/>
              </a:rPr>
              <a:t>see ……</a:t>
            </a:r>
          </a:p>
        </p:txBody>
      </p:sp>
      <p:sp>
        <p:nvSpPr>
          <p:cNvPr id="12291" name="TextBox 3">
            <a:extLst>
              <a:ext uri="{FF2B5EF4-FFF2-40B4-BE49-F238E27FC236}">
                <a16:creationId xmlns:a16="http://schemas.microsoft.com/office/drawing/2014/main" id="{DA90D401-9B25-403E-9F55-9842AC26838A}"/>
              </a:ext>
            </a:extLst>
          </p:cNvPr>
          <p:cNvSpPr txBox="1">
            <a:spLocks noChangeArrowheads="1"/>
          </p:cNvSpPr>
          <p:nvPr/>
        </p:nvSpPr>
        <p:spPr bwMode="auto">
          <a:xfrm>
            <a:off x="2189561" y="4619627"/>
            <a:ext cx="78128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GB" altLang="en-US" sz="3600" b="1" dirty="0">
                <a:latin typeface="Arial Black" panose="020B0A04020102020204" pitchFamily="34" charset="0"/>
              </a:rPr>
              <a:t>You acknowledge </a:t>
            </a:r>
          </a:p>
          <a:p>
            <a:pPr algn="ctr" eaLnBrk="1" hangingPunct="1"/>
            <a:r>
              <a:rPr lang="en-GB" altLang="en-US" sz="3600" b="1" dirty="0">
                <a:latin typeface="Arial Black" panose="020B0A04020102020204" pitchFamily="34" charset="0"/>
              </a:rPr>
              <a:t>what’s been said</a:t>
            </a:r>
          </a:p>
        </p:txBody>
      </p:sp>
      <p:pic>
        <p:nvPicPr>
          <p:cNvPr id="3" name="Picture 2" descr="A drawing of a face&#10;&#10;Description automatically generated">
            <a:extLst>
              <a:ext uri="{FF2B5EF4-FFF2-40B4-BE49-F238E27FC236}">
                <a16:creationId xmlns:a16="http://schemas.microsoft.com/office/drawing/2014/main" id="{94714755-D6D8-432A-BC58-E969FA24B40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16081" y="377328"/>
            <a:ext cx="3519661" cy="3724974"/>
          </a:xfrm>
          <a:prstGeom prst="rect">
            <a:avLst/>
          </a:prstGeom>
        </p:spPr>
      </p:pic>
      <p:pic>
        <p:nvPicPr>
          <p:cNvPr id="8" name="Picture 7">
            <a:extLst>
              <a:ext uri="{FF2B5EF4-FFF2-40B4-BE49-F238E27FC236}">
                <a16:creationId xmlns:a16="http://schemas.microsoft.com/office/drawing/2014/main" id="{1B9443A8-1771-4C17-8525-03F9474F9EA7}"/>
              </a:ext>
            </a:extLst>
          </p:cNvPr>
          <p:cNvPicPr>
            <a:picLocks noChangeAspect="1"/>
          </p:cNvPicPr>
          <p:nvPr/>
        </p:nvPicPr>
        <p:blipFill rotWithShape="1">
          <a:blip r:embed="rId5"/>
          <a:srcRect l="53820" t="42550" r="28911" b="39951"/>
          <a:stretch/>
        </p:blipFill>
        <p:spPr>
          <a:xfrm>
            <a:off x="9956688" y="5476086"/>
            <a:ext cx="2166425" cy="123420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A5746-C1E2-4CF5-B080-7E1350D2911D}"/>
              </a:ext>
            </a:extLst>
          </p:cNvPr>
          <p:cNvSpPr>
            <a:spLocks noGrp="1"/>
          </p:cNvSpPr>
          <p:nvPr>
            <p:ph type="title"/>
          </p:nvPr>
        </p:nvSpPr>
        <p:spPr>
          <a:xfrm>
            <a:off x="987552" y="455917"/>
            <a:ext cx="8534400" cy="1507067"/>
          </a:xfrm>
        </p:spPr>
        <p:txBody>
          <a:bodyPr>
            <a:normAutofit/>
          </a:bodyPr>
          <a:lstStyle/>
          <a:p>
            <a:r>
              <a:rPr lang="en-US" sz="6600" b="1" dirty="0">
                <a:solidFill>
                  <a:srgbClr val="FFFF00"/>
                </a:solidFill>
              </a:rPr>
              <a:t>Our aim -</a:t>
            </a:r>
            <a:endParaRPr lang="en-GB" sz="6600" b="1" dirty="0">
              <a:solidFill>
                <a:srgbClr val="FFFF00"/>
              </a:solidFill>
            </a:endParaRPr>
          </a:p>
        </p:txBody>
      </p:sp>
      <p:pic>
        <p:nvPicPr>
          <p:cNvPr id="4" name="Picture 3">
            <a:extLst>
              <a:ext uri="{FF2B5EF4-FFF2-40B4-BE49-F238E27FC236}">
                <a16:creationId xmlns:a16="http://schemas.microsoft.com/office/drawing/2014/main" id="{583BA545-37A9-4C3D-83F7-0B3A295B7E93}"/>
              </a:ext>
            </a:extLst>
          </p:cNvPr>
          <p:cNvPicPr>
            <a:picLocks noChangeAspect="1"/>
          </p:cNvPicPr>
          <p:nvPr/>
        </p:nvPicPr>
        <p:blipFill rotWithShape="1">
          <a:blip r:embed="rId3"/>
          <a:srcRect l="53820" t="42550" r="28911" b="39951"/>
          <a:stretch/>
        </p:blipFill>
        <p:spPr>
          <a:xfrm>
            <a:off x="9956688" y="5476086"/>
            <a:ext cx="2166425" cy="1234203"/>
          </a:xfrm>
          <a:prstGeom prst="rect">
            <a:avLst/>
          </a:prstGeom>
        </p:spPr>
      </p:pic>
      <p:pic>
        <p:nvPicPr>
          <p:cNvPr id="5" name="Picture 3" descr="Uploaded By : ocal Date : 06/26/2012 License Type: Public Domain">
            <a:extLst>
              <a:ext uri="{FF2B5EF4-FFF2-40B4-BE49-F238E27FC236}">
                <a16:creationId xmlns:a16="http://schemas.microsoft.com/office/drawing/2014/main" id="{0AEAF5CE-689C-4C9D-92C0-EE9D1F5A3C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3300" y="714657"/>
            <a:ext cx="4761429" cy="476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arrow">
            <a:extLst>
              <a:ext uri="{FF2B5EF4-FFF2-40B4-BE49-F238E27FC236}">
                <a16:creationId xmlns:a16="http://schemas.microsoft.com/office/drawing/2014/main" id="{2CDDCBC2-0A29-4AAE-84CD-BE798159AC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8131" y="2353611"/>
            <a:ext cx="6157913" cy="148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B0548E89-5506-42AD-A866-A75CAD1C3202}"/>
              </a:ext>
            </a:extLst>
          </p:cNvPr>
          <p:cNvSpPr txBox="1">
            <a:spLocks noChangeArrowheads="1"/>
          </p:cNvSpPr>
          <p:nvPr/>
        </p:nvSpPr>
        <p:spPr bwMode="auto">
          <a:xfrm>
            <a:off x="3631406" y="2846375"/>
            <a:ext cx="24645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GB" altLang="en-US" sz="3300" b="1" dirty="0">
                <a:solidFill>
                  <a:schemeClr val="bg1"/>
                </a:solidFill>
                <a:latin typeface="Arial Black" panose="020B0A04020102020204" pitchFamily="34" charset="0"/>
              </a:rPr>
              <a:t>JESUS</a:t>
            </a:r>
          </a:p>
        </p:txBody>
      </p:sp>
    </p:spTree>
    <p:extLst>
      <p:ext uri="{BB962C8B-B14F-4D97-AF65-F5344CB8AC3E}">
        <p14:creationId xmlns:p14="http://schemas.microsoft.com/office/powerpoint/2010/main" val="26748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descr="Looking Through Telescope | HD Walls | Find Wallpapers">
            <a:extLst>
              <a:ext uri="{FF2B5EF4-FFF2-40B4-BE49-F238E27FC236}">
                <a16:creationId xmlns:a16="http://schemas.microsoft.com/office/drawing/2014/main" id="{3954EAC8-3598-4B15-BE3E-62A8CF0E82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732" y="1471938"/>
            <a:ext cx="5914041" cy="443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5">
            <a:extLst>
              <a:ext uri="{FF2B5EF4-FFF2-40B4-BE49-F238E27FC236}">
                <a16:creationId xmlns:a16="http://schemas.microsoft.com/office/drawing/2014/main" id="{6AE1364B-0828-4438-9AC2-743C99300F67}"/>
              </a:ext>
            </a:extLst>
          </p:cNvPr>
          <p:cNvSpPr txBox="1">
            <a:spLocks noChangeArrowheads="1"/>
          </p:cNvSpPr>
          <p:nvPr/>
        </p:nvSpPr>
        <p:spPr bwMode="auto">
          <a:xfrm>
            <a:off x="7030656" y="1384206"/>
            <a:ext cx="3456384"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GB" altLang="en-US" sz="6000" dirty="0">
                <a:latin typeface="Arial Black" panose="020B0A04020102020204" pitchFamily="34" charset="0"/>
              </a:rPr>
              <a:t>Keep your eye on the goal</a:t>
            </a:r>
          </a:p>
        </p:txBody>
      </p:sp>
      <p:pic>
        <p:nvPicPr>
          <p:cNvPr id="7" name="Picture 6">
            <a:extLst>
              <a:ext uri="{FF2B5EF4-FFF2-40B4-BE49-F238E27FC236}">
                <a16:creationId xmlns:a16="http://schemas.microsoft.com/office/drawing/2014/main" id="{16DCAFCD-EC2F-4C30-99E0-6CFEA90F2050}"/>
              </a:ext>
            </a:extLst>
          </p:cNvPr>
          <p:cNvPicPr>
            <a:picLocks noChangeAspect="1"/>
          </p:cNvPicPr>
          <p:nvPr/>
        </p:nvPicPr>
        <p:blipFill rotWithShape="1">
          <a:blip r:embed="rId4"/>
          <a:srcRect l="53820" t="42550" r="28911" b="39951"/>
          <a:stretch/>
        </p:blipFill>
        <p:spPr>
          <a:xfrm>
            <a:off x="9956688" y="5476086"/>
            <a:ext cx="2166425" cy="12342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revor\AppData\Local\Microsoft\Windows\INetCache\Content.Word\OUKLOGO15.100.png">
            <a:extLst>
              <a:ext uri="{FF2B5EF4-FFF2-40B4-BE49-F238E27FC236}">
                <a16:creationId xmlns:a16="http://schemas.microsoft.com/office/drawing/2014/main" id="{492322A7-2007-4285-A55E-8342FC3862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7766" y="353151"/>
            <a:ext cx="5436467" cy="1633330"/>
          </a:xfrm>
          <a:prstGeom prst="rect">
            <a:avLst/>
          </a:prstGeom>
          <a:noFill/>
        </p:spPr>
      </p:pic>
      <p:pic>
        <p:nvPicPr>
          <p:cNvPr id="7" name="Picture 6">
            <a:extLst>
              <a:ext uri="{FF2B5EF4-FFF2-40B4-BE49-F238E27FC236}">
                <a16:creationId xmlns:a16="http://schemas.microsoft.com/office/drawing/2014/main" id="{46998625-3F91-4363-A347-63AE2D6E8DE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8275" y="3138333"/>
            <a:ext cx="4313892" cy="2150637"/>
          </a:xfrm>
          <a:prstGeom prst="rect">
            <a:avLst/>
          </a:prstGeom>
          <a:noFill/>
          <a:ln>
            <a:noFill/>
          </a:ln>
        </p:spPr>
      </p:pic>
      <p:pic>
        <p:nvPicPr>
          <p:cNvPr id="10" name="Picture 9">
            <a:extLst>
              <a:ext uri="{FF2B5EF4-FFF2-40B4-BE49-F238E27FC236}">
                <a16:creationId xmlns:a16="http://schemas.microsoft.com/office/drawing/2014/main" id="{A9A404A8-3A82-4046-91C9-7B2F85EC29B0}"/>
              </a:ext>
            </a:extLst>
          </p:cNvPr>
          <p:cNvPicPr>
            <a:picLocks noChangeAspect="1"/>
          </p:cNvPicPr>
          <p:nvPr/>
        </p:nvPicPr>
        <p:blipFill rotWithShape="1">
          <a:blip r:embed="rId5"/>
          <a:srcRect l="3913" t="11962" r="2609" b="10705"/>
          <a:stretch/>
        </p:blipFill>
        <p:spPr>
          <a:xfrm>
            <a:off x="6332723" y="3059310"/>
            <a:ext cx="5188798" cy="2229660"/>
          </a:xfrm>
          <a:prstGeom prst="rect">
            <a:avLst/>
          </a:prstGeom>
        </p:spPr>
      </p:pic>
      <p:sp>
        <p:nvSpPr>
          <p:cNvPr id="2" name="TextBox 1">
            <a:extLst>
              <a:ext uri="{FF2B5EF4-FFF2-40B4-BE49-F238E27FC236}">
                <a16:creationId xmlns:a16="http://schemas.microsoft.com/office/drawing/2014/main" id="{113979DC-BF66-4208-953E-56CB2AFC7CD3}"/>
              </a:ext>
            </a:extLst>
          </p:cNvPr>
          <p:cNvSpPr txBox="1"/>
          <p:nvPr/>
        </p:nvSpPr>
        <p:spPr>
          <a:xfrm>
            <a:off x="4121035" y="2203026"/>
            <a:ext cx="3949927" cy="523220"/>
          </a:xfrm>
          <a:prstGeom prst="rect">
            <a:avLst/>
          </a:prstGeom>
          <a:noFill/>
        </p:spPr>
        <p:txBody>
          <a:bodyPr wrap="none" rtlCol="0">
            <a:spAutoFit/>
          </a:bodyPr>
          <a:lstStyle/>
          <a:p>
            <a:r>
              <a:rPr lang="en-US" sz="2800" b="1" dirty="0">
                <a:solidFill>
                  <a:srgbClr val="FFFF00"/>
                </a:solidFill>
                <a:latin typeface="Arial Black" panose="020B0A04020102020204" pitchFamily="34" charset="0"/>
              </a:rPr>
              <a:t>In Partnership with</a:t>
            </a:r>
            <a:endParaRPr lang="en-GB" sz="2800" b="1"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632771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a:extLst>
              <a:ext uri="{FF2B5EF4-FFF2-40B4-BE49-F238E27FC236}">
                <a16:creationId xmlns:a16="http://schemas.microsoft.com/office/drawing/2014/main" id="{70CD6320-D1C2-4B30-8CCD-8FEBE1D42816}"/>
              </a:ext>
            </a:extLst>
          </p:cNvPr>
          <p:cNvSpPr txBox="1">
            <a:spLocks noChangeArrowheads="1"/>
          </p:cNvSpPr>
          <p:nvPr/>
        </p:nvSpPr>
        <p:spPr bwMode="auto">
          <a:xfrm>
            <a:off x="3095846" y="3547132"/>
            <a:ext cx="648601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4800" b="1" dirty="0">
                <a:solidFill>
                  <a:srgbClr val="FFFF00"/>
                </a:solidFill>
                <a:effectLst>
                  <a:outerShdw blurRad="38100" dist="38100" dir="2700000" algn="tl">
                    <a:srgbClr val="000000">
                      <a:alpha val="43137"/>
                    </a:srgbClr>
                  </a:outerShdw>
                </a:effectLst>
                <a:latin typeface="Arial" panose="020B0604020202020204" pitchFamily="34" charset="0"/>
              </a:rPr>
              <a:t>W</a:t>
            </a:r>
            <a:r>
              <a:rPr lang="en-GB" altLang="en-US" sz="4800" b="1" dirty="0">
                <a:solidFill>
                  <a:srgbClr val="FFFF00"/>
                </a:solidFill>
                <a:effectLst>
                  <a:outerShdw blurRad="38100" dist="38100" dir="2700000" algn="tl">
                    <a:srgbClr val="000000">
                      <a:alpha val="43137"/>
                    </a:srgbClr>
                  </a:outerShdw>
                </a:effectLst>
                <a:latin typeface="Arial" panose="020B0604020202020204" pitchFamily="34" charset="0"/>
              </a:rPr>
              <a:t>ill </a:t>
            </a:r>
            <a:r>
              <a:rPr lang="en-GB" altLang="en-US" sz="4800" b="1" i="1" dirty="0">
                <a:solidFill>
                  <a:srgbClr val="FFFF00"/>
                </a:solidFill>
                <a:effectLst>
                  <a:outerShdw blurRad="38100" dist="38100" dir="2700000" algn="tl">
                    <a:srgbClr val="000000">
                      <a:alpha val="43137"/>
                    </a:srgbClr>
                  </a:outerShdw>
                </a:effectLst>
                <a:latin typeface="Arial" panose="020B0604020202020204" pitchFamily="34" charset="0"/>
              </a:rPr>
              <a:t>YOU </a:t>
            </a:r>
            <a:r>
              <a:rPr lang="en-GB" altLang="en-US" sz="4800" b="1" dirty="0">
                <a:solidFill>
                  <a:srgbClr val="FFFF00"/>
                </a:solidFill>
                <a:effectLst>
                  <a:outerShdw blurRad="38100" dist="38100" dir="2700000" algn="tl">
                    <a:srgbClr val="000000">
                      <a:alpha val="43137"/>
                    </a:srgbClr>
                  </a:outerShdw>
                </a:effectLst>
                <a:latin typeface="Arial" panose="020B0604020202020204" pitchFamily="34" charset="0"/>
              </a:rPr>
              <a:t>now be a better listener? </a:t>
            </a:r>
          </a:p>
        </p:txBody>
      </p:sp>
      <p:pic>
        <p:nvPicPr>
          <p:cNvPr id="18436" name="Picture 1">
            <a:extLst>
              <a:ext uri="{FF2B5EF4-FFF2-40B4-BE49-F238E27FC236}">
                <a16:creationId xmlns:a16="http://schemas.microsoft.com/office/drawing/2014/main" id="{7FA2E710-0A7D-4B86-8939-1869718BF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803" y="93290"/>
            <a:ext cx="5278105" cy="321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Active Listening: What Is It And How To Improve It - Antonio ...">
            <a:extLst>
              <a:ext uri="{FF2B5EF4-FFF2-40B4-BE49-F238E27FC236}">
                <a16:creationId xmlns:a16="http://schemas.microsoft.com/office/drawing/2014/main" id="{B5D429EB-DCA6-4548-82FA-0F90293914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420"/>
          <a:stretch/>
        </p:blipFill>
        <p:spPr bwMode="auto">
          <a:xfrm>
            <a:off x="4846170" y="5223017"/>
            <a:ext cx="3369362" cy="16349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revor\AppData\Local\Microsoft\Windows\INetCache\Content.Word\OUKLOGO15.100.png">
            <a:extLst>
              <a:ext uri="{FF2B5EF4-FFF2-40B4-BE49-F238E27FC236}">
                <a16:creationId xmlns:a16="http://schemas.microsoft.com/office/drawing/2014/main" id="{492322A7-2007-4285-A55E-8342FC3862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656" y="1562811"/>
            <a:ext cx="3504727" cy="993828"/>
          </a:xfrm>
          <a:prstGeom prst="rect">
            <a:avLst/>
          </a:prstGeom>
          <a:noFill/>
        </p:spPr>
      </p:pic>
      <p:pic>
        <p:nvPicPr>
          <p:cNvPr id="7" name="Picture 6">
            <a:extLst>
              <a:ext uri="{FF2B5EF4-FFF2-40B4-BE49-F238E27FC236}">
                <a16:creationId xmlns:a16="http://schemas.microsoft.com/office/drawing/2014/main" id="{46998625-3F91-4363-A347-63AE2D6E8DE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9657" y="3026305"/>
            <a:ext cx="3504727" cy="1368152"/>
          </a:xfrm>
          <a:prstGeom prst="rect">
            <a:avLst/>
          </a:prstGeom>
          <a:noFill/>
          <a:ln>
            <a:noFill/>
          </a:ln>
        </p:spPr>
      </p:pic>
      <p:sp>
        <p:nvSpPr>
          <p:cNvPr id="6" name="TextBox 5">
            <a:extLst>
              <a:ext uri="{FF2B5EF4-FFF2-40B4-BE49-F238E27FC236}">
                <a16:creationId xmlns:a16="http://schemas.microsoft.com/office/drawing/2014/main" id="{543FB1C9-59A8-44D5-9554-324A58ACE8C1}"/>
              </a:ext>
            </a:extLst>
          </p:cNvPr>
          <p:cNvSpPr txBox="1"/>
          <p:nvPr/>
        </p:nvSpPr>
        <p:spPr>
          <a:xfrm>
            <a:off x="5284237" y="1304740"/>
            <a:ext cx="6520069" cy="1384995"/>
          </a:xfrm>
          <a:prstGeom prst="rect">
            <a:avLst/>
          </a:prstGeom>
          <a:noFill/>
        </p:spPr>
        <p:txBody>
          <a:bodyPr wrap="square" rtlCol="0">
            <a:spAutoFit/>
          </a:bodyPr>
          <a:lstStyle/>
          <a:p>
            <a:r>
              <a:rPr lang="en-US" sz="2800" b="1" dirty="0">
                <a:solidFill>
                  <a:schemeClr val="tx2">
                    <a:lumMod val="20000"/>
                    <a:lumOff val="80000"/>
                  </a:schemeClr>
                </a:solidFill>
              </a:rPr>
              <a:t>www.outreachuk.com </a:t>
            </a:r>
          </a:p>
          <a:p>
            <a:r>
              <a:rPr lang="en-US" sz="2800" b="1" dirty="0">
                <a:solidFill>
                  <a:schemeClr val="tx2">
                    <a:lumMod val="20000"/>
                    <a:lumOff val="80000"/>
                  </a:schemeClr>
                </a:solidFill>
              </a:rPr>
              <a:t>info@outreachuk.com</a:t>
            </a:r>
          </a:p>
          <a:p>
            <a:r>
              <a:rPr lang="en-US" sz="2800" b="1" dirty="0">
                <a:solidFill>
                  <a:schemeClr val="tx2">
                    <a:lumMod val="20000"/>
                    <a:lumOff val="80000"/>
                  </a:schemeClr>
                </a:solidFill>
              </a:rPr>
              <a:t>0300 123 1990</a:t>
            </a:r>
            <a:endParaRPr lang="en-US" sz="2800" b="1" dirty="0"/>
          </a:p>
        </p:txBody>
      </p:sp>
      <p:sp>
        <p:nvSpPr>
          <p:cNvPr id="2" name="TextBox 1">
            <a:extLst>
              <a:ext uri="{FF2B5EF4-FFF2-40B4-BE49-F238E27FC236}">
                <a16:creationId xmlns:a16="http://schemas.microsoft.com/office/drawing/2014/main" id="{5BBC0B4C-5C0C-4168-86EF-CD187BFCEA31}"/>
              </a:ext>
            </a:extLst>
          </p:cNvPr>
          <p:cNvSpPr txBox="1"/>
          <p:nvPr/>
        </p:nvSpPr>
        <p:spPr>
          <a:xfrm>
            <a:off x="1945408" y="139038"/>
            <a:ext cx="8301183" cy="954107"/>
          </a:xfrm>
          <a:prstGeom prst="rect">
            <a:avLst/>
          </a:prstGeom>
          <a:noFill/>
        </p:spPr>
        <p:txBody>
          <a:bodyPr wrap="none" rtlCol="0">
            <a:spAutoFit/>
          </a:bodyPr>
          <a:lstStyle/>
          <a:p>
            <a:pPr algn="ctr"/>
            <a:r>
              <a:rPr lang="en-US" sz="2800" dirty="0">
                <a:solidFill>
                  <a:srgbClr val="FFFF00"/>
                </a:solidFill>
                <a:latin typeface="Arial Black" panose="020B0A04020102020204" pitchFamily="34" charset="0"/>
              </a:rPr>
              <a:t>FOR MORE INFORMATION AND </a:t>
            </a:r>
          </a:p>
          <a:p>
            <a:pPr algn="ctr"/>
            <a:r>
              <a:rPr lang="en-US" sz="2800" dirty="0">
                <a:solidFill>
                  <a:srgbClr val="FFFF00"/>
                </a:solidFill>
                <a:latin typeface="Arial Black" panose="020B0A04020102020204" pitchFamily="34" charset="0"/>
              </a:rPr>
              <a:t>GOSPEL LITERATURE PLEASE CONTACT</a:t>
            </a:r>
            <a:r>
              <a:rPr lang="en-US" dirty="0"/>
              <a:t> </a:t>
            </a:r>
            <a:endParaRPr lang="en-GB" dirty="0"/>
          </a:p>
        </p:txBody>
      </p:sp>
      <p:pic>
        <p:nvPicPr>
          <p:cNvPr id="11" name="Picture 10">
            <a:extLst>
              <a:ext uri="{FF2B5EF4-FFF2-40B4-BE49-F238E27FC236}">
                <a16:creationId xmlns:a16="http://schemas.microsoft.com/office/drawing/2014/main" id="{09649E37-7B4A-4645-834A-30249FF6FF44}"/>
              </a:ext>
            </a:extLst>
          </p:cNvPr>
          <p:cNvPicPr>
            <a:picLocks noChangeAspect="1"/>
          </p:cNvPicPr>
          <p:nvPr/>
        </p:nvPicPr>
        <p:blipFill rotWithShape="1">
          <a:blip r:embed="rId5"/>
          <a:srcRect l="3913" t="11962" r="2609" b="10705"/>
          <a:stretch/>
        </p:blipFill>
        <p:spPr>
          <a:xfrm>
            <a:off x="1449658" y="4922049"/>
            <a:ext cx="3504727" cy="1368152"/>
          </a:xfrm>
          <a:prstGeom prst="rect">
            <a:avLst/>
          </a:prstGeom>
        </p:spPr>
      </p:pic>
      <p:sp>
        <p:nvSpPr>
          <p:cNvPr id="12" name="TextBox 11">
            <a:extLst>
              <a:ext uri="{FF2B5EF4-FFF2-40B4-BE49-F238E27FC236}">
                <a16:creationId xmlns:a16="http://schemas.microsoft.com/office/drawing/2014/main" id="{76976CF3-8623-47E3-948B-C886A2741DF9}"/>
              </a:ext>
            </a:extLst>
          </p:cNvPr>
          <p:cNvSpPr txBox="1"/>
          <p:nvPr/>
        </p:nvSpPr>
        <p:spPr>
          <a:xfrm>
            <a:off x="5284238" y="2997263"/>
            <a:ext cx="6520069" cy="1384995"/>
          </a:xfrm>
          <a:prstGeom prst="rect">
            <a:avLst/>
          </a:prstGeom>
          <a:noFill/>
        </p:spPr>
        <p:txBody>
          <a:bodyPr wrap="square" rtlCol="0">
            <a:spAutoFit/>
          </a:bodyPr>
          <a:lstStyle/>
          <a:p>
            <a:r>
              <a:rPr lang="en-US" sz="2800" b="1" dirty="0"/>
              <a:t>www.goodnews-paper.org.uk</a:t>
            </a:r>
          </a:p>
          <a:p>
            <a:r>
              <a:rPr lang="en-US" sz="2800" b="1" dirty="0"/>
              <a:t>Mandy-goodnews@ntlworld.com</a:t>
            </a:r>
            <a:endParaRPr lang="en-US" sz="3200" b="1" dirty="0"/>
          </a:p>
          <a:p>
            <a:r>
              <a:rPr lang="en-US" sz="2800" b="1" dirty="0">
                <a:solidFill>
                  <a:schemeClr val="tx2">
                    <a:lumMod val="20000"/>
                    <a:lumOff val="80000"/>
                  </a:schemeClr>
                </a:solidFill>
              </a:rPr>
              <a:t>0115 9233324</a:t>
            </a:r>
            <a:endParaRPr lang="en-US" sz="2800" b="1" dirty="0"/>
          </a:p>
        </p:txBody>
      </p:sp>
      <p:sp>
        <p:nvSpPr>
          <p:cNvPr id="5" name="TextBox 4">
            <a:extLst>
              <a:ext uri="{FF2B5EF4-FFF2-40B4-BE49-F238E27FC236}">
                <a16:creationId xmlns:a16="http://schemas.microsoft.com/office/drawing/2014/main" id="{4C187854-60AA-475D-AFBB-DF5BD2EFE053}"/>
              </a:ext>
            </a:extLst>
          </p:cNvPr>
          <p:cNvSpPr txBox="1"/>
          <p:nvPr/>
        </p:nvSpPr>
        <p:spPr>
          <a:xfrm>
            <a:off x="5473148" y="4860762"/>
            <a:ext cx="3102131" cy="1384995"/>
          </a:xfrm>
          <a:prstGeom prst="rect">
            <a:avLst/>
          </a:prstGeom>
          <a:noFill/>
        </p:spPr>
        <p:txBody>
          <a:bodyPr wrap="none" rtlCol="0">
            <a:spAutoFit/>
          </a:bodyPr>
          <a:lstStyle/>
          <a:p>
            <a:r>
              <a:rPr lang="en-GB" sz="2800" b="1" dirty="0"/>
              <a:t>www.ptluk.org</a:t>
            </a:r>
          </a:p>
          <a:p>
            <a:r>
              <a:rPr lang="en-GB" sz="2800" b="1" dirty="0"/>
              <a:t>admin@ptluk.org</a:t>
            </a:r>
          </a:p>
          <a:p>
            <a:r>
              <a:rPr lang="en-GB" sz="2800" b="1" dirty="0"/>
              <a:t>01903 705362</a:t>
            </a:r>
          </a:p>
        </p:txBody>
      </p:sp>
    </p:spTree>
    <p:extLst>
      <p:ext uri="{BB962C8B-B14F-4D97-AF65-F5344CB8AC3E}">
        <p14:creationId xmlns:p14="http://schemas.microsoft.com/office/powerpoint/2010/main" val="317052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me for More Jesus Mark 1:14-15 – M. Lane Harrison">
            <a:extLst>
              <a:ext uri="{FF2B5EF4-FFF2-40B4-BE49-F238E27FC236}">
                <a16:creationId xmlns:a16="http://schemas.microsoft.com/office/drawing/2014/main" id="{08C5615B-EBF7-4663-986C-BFA649D3C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12192000" cy="6883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EB5FBB-6D1F-485B-AD6D-05F7C57087D4}"/>
              </a:ext>
            </a:extLst>
          </p:cNvPr>
          <p:cNvSpPr txBox="1"/>
          <p:nvPr/>
        </p:nvSpPr>
        <p:spPr>
          <a:xfrm>
            <a:off x="-167711" y="612844"/>
            <a:ext cx="7947368" cy="5078313"/>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MARK 1 v 14 – 15:</a:t>
            </a:r>
          </a:p>
          <a:p>
            <a:pPr algn="ctr"/>
            <a:r>
              <a:rPr lang="en-US" sz="3600" b="1" i="0" baseline="30000" dirty="0">
                <a:solidFill>
                  <a:schemeClr val="bg1"/>
                </a:solidFill>
                <a:effectLst/>
                <a:latin typeface="Arial" panose="020B0604020202020204" pitchFamily="34" charset="0"/>
                <a:cs typeface="Arial" panose="020B0604020202020204" pitchFamily="34" charset="0"/>
              </a:rPr>
              <a:t>14 </a:t>
            </a:r>
            <a:r>
              <a:rPr lang="en-US" sz="3600" b="1" i="0" dirty="0">
                <a:solidFill>
                  <a:schemeClr val="bg1"/>
                </a:solidFill>
                <a:effectLst/>
                <a:latin typeface="Arial" panose="020B0604020202020204" pitchFamily="34" charset="0"/>
                <a:cs typeface="Arial" panose="020B0604020202020204" pitchFamily="34" charset="0"/>
              </a:rPr>
              <a:t>After John was put in prison,</a:t>
            </a:r>
          </a:p>
          <a:p>
            <a:pPr algn="ctr"/>
            <a:r>
              <a:rPr lang="en-US" sz="3600" b="1" i="0" dirty="0">
                <a:solidFill>
                  <a:schemeClr val="bg1"/>
                </a:solidFill>
                <a:effectLst/>
                <a:latin typeface="Arial" panose="020B0604020202020204" pitchFamily="34" charset="0"/>
                <a:cs typeface="Arial" panose="020B0604020202020204" pitchFamily="34" charset="0"/>
              </a:rPr>
              <a:t> Jesus went into Galilee,</a:t>
            </a:r>
          </a:p>
          <a:p>
            <a:pPr algn="ctr"/>
            <a:r>
              <a:rPr lang="en-US" sz="3600" b="1" i="0" dirty="0">
                <a:solidFill>
                  <a:schemeClr val="bg1"/>
                </a:solidFill>
                <a:effectLst/>
                <a:latin typeface="Arial" panose="020B0604020202020204" pitchFamily="34" charset="0"/>
                <a:cs typeface="Arial" panose="020B0604020202020204" pitchFamily="34" charset="0"/>
              </a:rPr>
              <a:t> proclaiming the good news of God. </a:t>
            </a:r>
            <a:r>
              <a:rPr lang="en-US" sz="3600" b="1" i="0" baseline="30000" dirty="0">
                <a:solidFill>
                  <a:schemeClr val="bg1"/>
                </a:solidFill>
                <a:effectLst/>
                <a:latin typeface="Arial" panose="020B0604020202020204" pitchFamily="34" charset="0"/>
                <a:cs typeface="Arial" panose="020B0604020202020204" pitchFamily="34" charset="0"/>
              </a:rPr>
              <a:t>15 </a:t>
            </a:r>
            <a:r>
              <a:rPr lang="en-US" sz="3600" b="1" i="0" dirty="0">
                <a:solidFill>
                  <a:schemeClr val="bg1"/>
                </a:solidFill>
                <a:effectLst/>
                <a:latin typeface="Arial" panose="020B0604020202020204" pitchFamily="34" charset="0"/>
                <a:cs typeface="Arial" panose="020B0604020202020204" pitchFamily="34" charset="0"/>
              </a:rPr>
              <a:t>“The time has come,” </a:t>
            </a:r>
          </a:p>
          <a:p>
            <a:pPr algn="ctr"/>
            <a:r>
              <a:rPr lang="en-US" sz="3600" b="1" i="0" dirty="0">
                <a:solidFill>
                  <a:schemeClr val="bg1"/>
                </a:solidFill>
                <a:effectLst/>
                <a:latin typeface="Arial" panose="020B0604020202020204" pitchFamily="34" charset="0"/>
                <a:cs typeface="Arial" panose="020B0604020202020204" pitchFamily="34" charset="0"/>
              </a:rPr>
              <a:t>he said.</a:t>
            </a:r>
          </a:p>
          <a:p>
            <a:pPr algn="ctr"/>
            <a:r>
              <a:rPr lang="en-US" sz="3600" b="1" i="0" dirty="0">
                <a:solidFill>
                  <a:schemeClr val="bg1"/>
                </a:solidFill>
                <a:effectLst/>
                <a:latin typeface="Arial" panose="020B0604020202020204" pitchFamily="34" charset="0"/>
                <a:cs typeface="Arial" panose="020B0604020202020204" pitchFamily="34" charset="0"/>
              </a:rPr>
              <a:t> “The kingdom of God has come near. Repent and believe the </a:t>
            </a:r>
            <a:br>
              <a:rPr lang="en-US" sz="3600" b="1" i="0" dirty="0">
                <a:solidFill>
                  <a:schemeClr val="bg1"/>
                </a:solidFill>
                <a:effectLst/>
                <a:latin typeface="Arial" panose="020B0604020202020204" pitchFamily="34" charset="0"/>
                <a:cs typeface="Arial" panose="020B0604020202020204" pitchFamily="34" charset="0"/>
              </a:rPr>
            </a:br>
            <a:r>
              <a:rPr lang="en-US" sz="3600" b="1" i="0" dirty="0">
                <a:solidFill>
                  <a:schemeClr val="bg1"/>
                </a:solidFill>
                <a:effectLst/>
                <a:latin typeface="Arial" panose="020B0604020202020204" pitchFamily="34" charset="0"/>
                <a:cs typeface="Arial" panose="020B0604020202020204" pitchFamily="34" charset="0"/>
              </a:rPr>
              <a:t>good news</a:t>
            </a:r>
            <a:r>
              <a:rPr lang="en-US" sz="3600" b="1" i="0" dirty="0">
                <a:solidFill>
                  <a:schemeClr val="bg1"/>
                </a:solidFill>
                <a:effectLst/>
                <a:latin typeface="system-ui"/>
              </a:rPr>
              <a:t>!”</a:t>
            </a:r>
            <a:endParaRPr lang="en-GB" sz="3600" b="1" dirty="0">
              <a:solidFill>
                <a:schemeClr val="bg1"/>
              </a:solidFill>
            </a:endParaRPr>
          </a:p>
        </p:txBody>
      </p:sp>
    </p:spTree>
    <p:extLst>
      <p:ext uri="{BB962C8B-B14F-4D97-AF65-F5344CB8AC3E}">
        <p14:creationId xmlns:p14="http://schemas.microsoft.com/office/powerpoint/2010/main" val="238880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us Calls Disciples to Be 'Fishers of Men' | Life of Jesus">
            <a:extLst>
              <a:ext uri="{FF2B5EF4-FFF2-40B4-BE49-F238E27FC236}">
                <a16:creationId xmlns:a16="http://schemas.microsoft.com/office/drawing/2014/main" id="{9ABF4D76-3E1B-4CD2-A4EC-C78EBC5F8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667" y="101042"/>
            <a:ext cx="6065885" cy="33304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A52170-606B-49CC-9E99-46547E93BFE3}"/>
              </a:ext>
            </a:extLst>
          </p:cNvPr>
          <p:cNvSpPr txBox="1"/>
          <p:nvPr/>
        </p:nvSpPr>
        <p:spPr>
          <a:xfrm>
            <a:off x="1119507" y="3429000"/>
            <a:ext cx="9672320" cy="2246769"/>
          </a:xfrm>
          <a:prstGeom prst="rect">
            <a:avLst/>
          </a:prstGeom>
          <a:noFill/>
        </p:spPr>
        <p:txBody>
          <a:bodyPr wrap="square" rtlCol="0">
            <a:spAutoFit/>
          </a:bodyPr>
          <a:lstStyle/>
          <a:p>
            <a:r>
              <a:rPr lang="en-GB" sz="3600" b="1" dirty="0">
                <a:solidFill>
                  <a:schemeClr val="bg1"/>
                </a:solidFill>
                <a:latin typeface="Arial" panose="020B0604020202020204" pitchFamily="34" charset="0"/>
                <a:cs typeface="Arial" panose="020B0604020202020204" pitchFamily="34" charset="0"/>
              </a:rPr>
              <a:t>Mark 1 v 17 – 18:</a:t>
            </a:r>
          </a:p>
          <a:p>
            <a:r>
              <a:rPr lang="en-GB" sz="3200" b="1" dirty="0">
                <a:latin typeface="Arial" panose="020B0604020202020204" pitchFamily="34" charset="0"/>
                <a:cs typeface="Arial" panose="020B0604020202020204" pitchFamily="34" charset="0"/>
              </a:rPr>
              <a:t>‘Come follow me’, Jesus said, ‘and I will make you fishers of men. At once they left their nets and followed him</a:t>
            </a:r>
            <a:r>
              <a:rPr lang="en-GB" sz="3600" b="1"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A5B12F24-7963-4E1A-B238-9D105C5D8079}"/>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236067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3FB62-420B-477C-9488-7CDD962E4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253058"/>
            <a:ext cx="8784976" cy="6309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DAAC26DD-5F99-4338-B90F-5E5761CF8624}"/>
              </a:ext>
            </a:extLst>
          </p:cNvPr>
          <p:cNvSpPr txBox="1"/>
          <p:nvPr/>
        </p:nvSpPr>
        <p:spPr>
          <a:xfrm>
            <a:off x="4572350" y="294978"/>
            <a:ext cx="5955103" cy="2062103"/>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John 21 v 6:</a:t>
            </a:r>
          </a:p>
          <a:p>
            <a:r>
              <a:rPr lang="en-GB" sz="3200" b="1" dirty="0">
                <a:solidFill>
                  <a:schemeClr val="bg1"/>
                </a:solidFill>
                <a:latin typeface="Arial" panose="020B0604020202020204" pitchFamily="34" charset="0"/>
                <a:cs typeface="Arial" panose="020B0604020202020204" pitchFamily="34" charset="0"/>
              </a:rPr>
              <a:t>‘Cast your net on the </a:t>
            </a:r>
          </a:p>
          <a:p>
            <a:r>
              <a:rPr lang="en-GB" sz="3200" b="1" dirty="0">
                <a:solidFill>
                  <a:schemeClr val="bg1"/>
                </a:solidFill>
                <a:latin typeface="Arial" panose="020B0604020202020204" pitchFamily="34" charset="0"/>
                <a:cs typeface="Arial" panose="020B0604020202020204" pitchFamily="34" charset="0"/>
              </a:rPr>
              <a:t>other side of the boat</a:t>
            </a:r>
          </a:p>
          <a:p>
            <a:r>
              <a:rPr lang="en-GB" sz="3200" b="1" dirty="0">
                <a:solidFill>
                  <a:schemeClr val="bg1"/>
                </a:solidFill>
                <a:latin typeface="Arial" panose="020B0604020202020204" pitchFamily="34" charset="0"/>
                <a:cs typeface="Arial" panose="020B0604020202020204" pitchFamily="34" charset="0"/>
              </a:rPr>
              <a:t>and you will find fish’</a:t>
            </a:r>
          </a:p>
        </p:txBody>
      </p:sp>
      <p:pic>
        <p:nvPicPr>
          <p:cNvPr id="6" name="Picture 5">
            <a:extLst>
              <a:ext uri="{FF2B5EF4-FFF2-40B4-BE49-F238E27FC236}">
                <a16:creationId xmlns:a16="http://schemas.microsoft.com/office/drawing/2014/main" id="{5AC7DEF2-E849-4064-898B-7770CF57FF0C}"/>
              </a:ext>
            </a:extLst>
          </p:cNvPr>
          <p:cNvPicPr>
            <a:picLocks noChangeAspect="1"/>
          </p:cNvPicPr>
          <p:nvPr/>
        </p:nvPicPr>
        <p:blipFill rotWithShape="1">
          <a:blip r:embed="rId4"/>
          <a:srcRect l="53820" t="42550" r="28911" b="39951"/>
          <a:stretch/>
        </p:blipFill>
        <p:spPr>
          <a:xfrm>
            <a:off x="9956688" y="5476086"/>
            <a:ext cx="2166425" cy="1234203"/>
          </a:xfrm>
          <a:prstGeom prst="rect">
            <a:avLst/>
          </a:prstGeom>
        </p:spPr>
      </p:pic>
    </p:spTree>
    <p:extLst>
      <p:ext uri="{BB962C8B-B14F-4D97-AF65-F5344CB8AC3E}">
        <p14:creationId xmlns:p14="http://schemas.microsoft.com/office/powerpoint/2010/main" val="353026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BF4AE0-3DAF-41F2-9A9D-5AC9F65A6534}"/>
              </a:ext>
            </a:extLst>
          </p:cNvPr>
          <p:cNvSpPr/>
          <p:nvPr/>
        </p:nvSpPr>
        <p:spPr>
          <a:xfrm>
            <a:off x="3479735" y="-613268"/>
            <a:ext cx="5232523" cy="3785652"/>
          </a:xfrm>
          <a:prstGeom prst="rect">
            <a:avLst/>
          </a:prstGeom>
          <a:noFill/>
        </p:spPr>
        <p:txBody>
          <a:bodyPr wrap="none" lIns="91440" tIns="45720" rIns="91440" bIns="45720">
            <a:spAutoFit/>
          </a:bodyPr>
          <a:lstStyle/>
          <a:p>
            <a:pPr algn="ctr"/>
            <a:endParaRPr lang="en-US" sz="8000" b="1" dirty="0">
              <a:ln w="0"/>
              <a:solidFill>
                <a:srgbClr val="FFFF00"/>
              </a:solidFill>
              <a:effectLst>
                <a:outerShdw blurRad="38100" dist="25400" dir="5400000" algn="ctr" rotWithShape="0">
                  <a:srgbClr val="6E747A">
                    <a:alpha val="43000"/>
                  </a:srgbClr>
                </a:outerShdw>
              </a:effectLst>
            </a:endParaRPr>
          </a:p>
          <a:p>
            <a:pPr algn="ctr"/>
            <a:r>
              <a:rPr lang="en-US" sz="8000" b="1" dirty="0">
                <a:ln w="0"/>
                <a:solidFill>
                  <a:srgbClr val="FFFF00"/>
                </a:solidFill>
                <a:effectLst>
                  <a:outerShdw blurRad="38100" dist="25400" dir="5400000" algn="ctr" rotWithShape="0">
                    <a:srgbClr val="6E747A">
                      <a:alpha val="43000"/>
                    </a:srgbClr>
                  </a:outerShdw>
                </a:effectLst>
              </a:rPr>
              <a:t>LISTENING</a:t>
            </a:r>
          </a:p>
          <a:p>
            <a:pPr algn="ctr"/>
            <a:endParaRPr lang="en-US" sz="8000" b="1" dirty="0">
              <a:ln w="0"/>
              <a:solidFill>
                <a:schemeClr val="accent1"/>
              </a:solidFill>
              <a:effectLst>
                <a:outerShdw blurRad="38100" dist="25400" dir="5400000" algn="ctr" rotWithShape="0">
                  <a:srgbClr val="6E747A">
                    <a:alpha val="43000"/>
                  </a:srgbClr>
                </a:outerShdw>
              </a:effectLst>
            </a:endParaRPr>
          </a:p>
        </p:txBody>
      </p:sp>
      <p:pic>
        <p:nvPicPr>
          <p:cNvPr id="2050" name="Picture 2" descr="Active Listening: What Is It And How To Improve It - Antonio ...">
            <a:extLst>
              <a:ext uri="{FF2B5EF4-FFF2-40B4-BE49-F238E27FC236}">
                <a16:creationId xmlns:a16="http://schemas.microsoft.com/office/drawing/2014/main" id="{2206824B-0E9A-4014-AC3D-7DD00D5A4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202" y="1855995"/>
            <a:ext cx="6955588" cy="4475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17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BA0838A8-98A8-4BF7-B4B4-6C57D4904A4D}"/>
              </a:ext>
            </a:extLst>
          </p:cNvPr>
          <p:cNvSpPr txBox="1">
            <a:spLocks noChangeArrowheads="1"/>
          </p:cNvSpPr>
          <p:nvPr/>
        </p:nvSpPr>
        <p:spPr bwMode="auto">
          <a:xfrm>
            <a:off x="1065779" y="135869"/>
            <a:ext cx="98353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GB" altLang="en-US" sz="5400" b="1" dirty="0">
                <a:solidFill>
                  <a:srgbClr val="FFFF00"/>
                </a:solidFill>
                <a:latin typeface="Arial" panose="020B0604020202020204" pitchFamily="34" charset="0"/>
              </a:rPr>
              <a:t>The Importance of </a:t>
            </a:r>
            <a:r>
              <a:rPr lang="en-GB" altLang="en-US" sz="5400" b="1" dirty="0">
                <a:solidFill>
                  <a:srgbClr val="FFFF00"/>
                </a:solidFill>
                <a:latin typeface="Arial Black" panose="020B0A04020102020204" pitchFamily="34" charset="0"/>
              </a:rPr>
              <a:t>Listening</a:t>
            </a:r>
          </a:p>
        </p:txBody>
      </p:sp>
      <p:sp>
        <p:nvSpPr>
          <p:cNvPr id="2" name="TextBox 1">
            <a:extLst>
              <a:ext uri="{FF2B5EF4-FFF2-40B4-BE49-F238E27FC236}">
                <a16:creationId xmlns:a16="http://schemas.microsoft.com/office/drawing/2014/main" id="{5D72D509-3D9F-48A5-A408-96EB15F45164}"/>
              </a:ext>
            </a:extLst>
          </p:cNvPr>
          <p:cNvSpPr txBox="1"/>
          <p:nvPr/>
        </p:nvSpPr>
        <p:spPr>
          <a:xfrm>
            <a:off x="1586345" y="4987637"/>
            <a:ext cx="9019309" cy="769441"/>
          </a:xfrm>
          <a:prstGeom prst="rect">
            <a:avLst/>
          </a:prstGeom>
          <a:noFill/>
        </p:spPr>
        <p:txBody>
          <a:bodyPr wrap="square" rtlCol="0">
            <a:spAutoFit/>
          </a:bodyPr>
          <a:lstStyle/>
          <a:p>
            <a:pPr algn="ctr"/>
            <a:r>
              <a:rPr lang="en-GB" sz="4400" b="1" dirty="0"/>
              <a:t>Ecclesiastes 3 v 7</a:t>
            </a:r>
          </a:p>
        </p:txBody>
      </p:sp>
      <p:pic>
        <p:nvPicPr>
          <p:cNvPr id="1030" name="Picture 6" descr="Hutto Bible Church: Hutto, TX &gt; A time to be silent and a time to ...">
            <a:extLst>
              <a:ext uri="{FF2B5EF4-FFF2-40B4-BE49-F238E27FC236}">
                <a16:creationId xmlns:a16="http://schemas.microsoft.com/office/drawing/2014/main" id="{87A6B50E-6B99-4CDC-8421-DADE152DB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317" y="1200560"/>
            <a:ext cx="6038284" cy="37870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9C08A29-933F-44B8-A74E-4AC8B796098F}"/>
              </a:ext>
            </a:extLst>
          </p:cNvPr>
          <p:cNvPicPr>
            <a:picLocks noChangeAspect="1"/>
          </p:cNvPicPr>
          <p:nvPr/>
        </p:nvPicPr>
        <p:blipFill rotWithShape="1">
          <a:blip r:embed="rId4"/>
          <a:srcRect l="53820" t="42550" r="28911" b="39951"/>
          <a:stretch/>
        </p:blipFill>
        <p:spPr>
          <a:xfrm>
            <a:off x="9956688" y="5476086"/>
            <a:ext cx="2166425" cy="1234203"/>
          </a:xfrm>
          <a:prstGeom prst="rect">
            <a:avLst/>
          </a:prstGeom>
        </p:spPr>
      </p:pic>
    </p:spTree>
    <p:extLst>
      <p:ext uri="{BB962C8B-B14F-4D97-AF65-F5344CB8AC3E}">
        <p14:creationId xmlns:p14="http://schemas.microsoft.com/office/powerpoint/2010/main" val="357200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Question Mark Background in Vector | Question mark background ...">
            <a:extLst>
              <a:ext uri="{FF2B5EF4-FFF2-40B4-BE49-F238E27FC236}">
                <a16:creationId xmlns:a16="http://schemas.microsoft.com/office/drawing/2014/main" id="{2ADF13AC-685C-4C4B-9DCE-D27F3EEB653A}"/>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colorTemperature colorTemp="6405"/>
                    </a14:imgEffect>
                    <a14:imgEffect>
                      <a14:saturation sat="16000"/>
                    </a14:imgEffect>
                  </a14:imgLayer>
                </a14:imgProps>
              </a:ext>
              <a:ext uri="{28A0092B-C50C-407E-A947-70E740481C1C}">
                <a14:useLocalDpi xmlns:a14="http://schemas.microsoft.com/office/drawing/2010/main" val="0"/>
              </a:ext>
            </a:extLst>
          </a:blip>
          <a:srcRect/>
          <a:stretch>
            <a:fillRect/>
          </a:stretch>
        </p:blipFill>
        <p:spPr bwMode="auto">
          <a:xfrm>
            <a:off x="1657702" y="371529"/>
            <a:ext cx="8876595" cy="4846939"/>
          </a:xfrm>
          <a:prstGeom prst="rect">
            <a:avLst/>
          </a:prstGeom>
          <a:noFill/>
          <a:extLst>
            <a:ext uri="{909E8E84-426E-40DD-AFC4-6F175D3DCCD1}">
              <a14:hiddenFill xmlns:a14="http://schemas.microsoft.com/office/drawing/2010/main">
                <a:solidFill>
                  <a:srgbClr val="FFFFFF"/>
                </a:solidFill>
              </a14:hiddenFill>
            </a:ext>
          </a:extLst>
        </p:spPr>
      </p:pic>
      <p:sp>
        <p:nvSpPr>
          <p:cNvPr id="6146" name="TextBox 1">
            <a:extLst>
              <a:ext uri="{FF2B5EF4-FFF2-40B4-BE49-F238E27FC236}">
                <a16:creationId xmlns:a16="http://schemas.microsoft.com/office/drawing/2014/main" id="{EF333F62-B904-48E3-9746-388BDC81CF90}"/>
              </a:ext>
            </a:extLst>
          </p:cNvPr>
          <p:cNvSpPr txBox="1">
            <a:spLocks noChangeArrowheads="1"/>
          </p:cNvSpPr>
          <p:nvPr/>
        </p:nvSpPr>
        <p:spPr bwMode="auto">
          <a:xfrm>
            <a:off x="2395848" y="1086838"/>
            <a:ext cx="756084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GB" altLang="en-US" sz="5400" dirty="0">
                <a:solidFill>
                  <a:srgbClr val="FF0000"/>
                </a:solidFill>
                <a:latin typeface="Arial Black" panose="020B0A04020102020204" pitchFamily="34" charset="0"/>
              </a:rPr>
              <a:t>What’s the difference between listening </a:t>
            </a:r>
          </a:p>
          <a:p>
            <a:pPr algn="ctr" eaLnBrk="1" hangingPunct="1"/>
            <a:r>
              <a:rPr lang="en-GB" altLang="en-US" sz="5400" dirty="0">
                <a:solidFill>
                  <a:srgbClr val="FF0000"/>
                </a:solidFill>
                <a:latin typeface="Arial Black" panose="020B0A04020102020204" pitchFamily="34" charset="0"/>
              </a:rPr>
              <a:t>and hearing?</a:t>
            </a:r>
          </a:p>
        </p:txBody>
      </p:sp>
      <p:pic>
        <p:nvPicPr>
          <p:cNvPr id="8" name="Picture 7">
            <a:extLst>
              <a:ext uri="{FF2B5EF4-FFF2-40B4-BE49-F238E27FC236}">
                <a16:creationId xmlns:a16="http://schemas.microsoft.com/office/drawing/2014/main" id="{23E804FB-B53B-41BD-9EA2-E0152B5E37F7}"/>
              </a:ext>
            </a:extLst>
          </p:cNvPr>
          <p:cNvPicPr>
            <a:picLocks noChangeAspect="1"/>
          </p:cNvPicPr>
          <p:nvPr/>
        </p:nvPicPr>
        <p:blipFill rotWithShape="1">
          <a:blip r:embed="rId5"/>
          <a:srcRect l="53820" t="42550" r="28911" b="39951"/>
          <a:stretch/>
        </p:blipFill>
        <p:spPr>
          <a:xfrm>
            <a:off x="9956688" y="5476086"/>
            <a:ext cx="2166425" cy="1234203"/>
          </a:xfrm>
          <a:prstGeom prst="rect">
            <a:avLst/>
          </a:prstGeom>
        </p:spPr>
      </p:pic>
      <p:sp>
        <p:nvSpPr>
          <p:cNvPr id="2" name="TextBox 1">
            <a:extLst>
              <a:ext uri="{FF2B5EF4-FFF2-40B4-BE49-F238E27FC236}">
                <a16:creationId xmlns:a16="http://schemas.microsoft.com/office/drawing/2014/main" id="{3B412139-B592-4C19-A9F3-5E780ACEF607}"/>
              </a:ext>
            </a:extLst>
          </p:cNvPr>
          <p:cNvSpPr txBox="1"/>
          <p:nvPr/>
        </p:nvSpPr>
        <p:spPr>
          <a:xfrm>
            <a:off x="1657702" y="5395168"/>
            <a:ext cx="7820526" cy="1077218"/>
          </a:xfrm>
          <a:prstGeom prst="rect">
            <a:avLst/>
          </a:prstGeom>
          <a:noFill/>
        </p:spPr>
        <p:txBody>
          <a:bodyPr wrap="square" rtlCol="0">
            <a:spAutoFit/>
          </a:bodyPr>
          <a:lstStyle/>
          <a:p>
            <a:r>
              <a:rPr lang="en-GB" sz="3200" b="1" dirty="0"/>
              <a:t>‘Therefore consider carefully how you listen’ – Luke 8 v 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26D199-969C-4C31-8F1D-99FC92CD4D60}"/>
              </a:ext>
            </a:extLst>
          </p:cNvPr>
          <p:cNvSpPr>
            <a:spLocks noGrp="1"/>
          </p:cNvSpPr>
          <p:nvPr>
            <p:ph type="title"/>
          </p:nvPr>
        </p:nvSpPr>
        <p:spPr>
          <a:xfrm>
            <a:off x="672725" y="428215"/>
            <a:ext cx="8776918" cy="1524000"/>
          </a:xfrm>
        </p:spPr>
        <p:txBody>
          <a:bodyPr>
            <a:normAutofit/>
          </a:bodyPr>
          <a:lstStyle/>
          <a:p>
            <a:r>
              <a:rPr lang="en-GB" dirty="0">
                <a:solidFill>
                  <a:srgbClr val="FFFF00"/>
                </a:solidFill>
                <a:latin typeface="Arial Black" panose="020B0A04020102020204" pitchFamily="34" charset="0"/>
              </a:rPr>
              <a:t>POOR LISTENING HABITS</a:t>
            </a:r>
          </a:p>
        </p:txBody>
      </p:sp>
      <p:sp>
        <p:nvSpPr>
          <p:cNvPr id="5" name="Content Placeholder 4">
            <a:extLst>
              <a:ext uri="{FF2B5EF4-FFF2-40B4-BE49-F238E27FC236}">
                <a16:creationId xmlns:a16="http://schemas.microsoft.com/office/drawing/2014/main" id="{560C9182-D3A8-4389-8FD6-1A8BC587E136}"/>
              </a:ext>
            </a:extLst>
          </p:cNvPr>
          <p:cNvSpPr>
            <a:spLocks noGrp="1"/>
          </p:cNvSpPr>
          <p:nvPr>
            <p:ph idx="1"/>
          </p:nvPr>
        </p:nvSpPr>
        <p:spPr>
          <a:xfrm>
            <a:off x="480220" y="2232718"/>
            <a:ext cx="8600597" cy="3767670"/>
          </a:xfrm>
        </p:spPr>
        <p:txBody>
          <a:bodyPr>
            <a:normAutofit fontScale="92500"/>
          </a:bodyPr>
          <a:lstStyle/>
          <a:p>
            <a:r>
              <a:rPr lang="en-GB" sz="3600" dirty="0">
                <a:solidFill>
                  <a:schemeClr val="tx1"/>
                </a:solidFill>
                <a:latin typeface="Arial Black" panose="020B0A04020102020204" pitchFamily="34" charset="0"/>
              </a:rPr>
              <a:t>BEING IN A HURRY</a:t>
            </a:r>
          </a:p>
          <a:p>
            <a:r>
              <a:rPr lang="en-GB" sz="3600" dirty="0">
                <a:solidFill>
                  <a:schemeClr val="tx1"/>
                </a:solidFill>
                <a:latin typeface="Arial Black" panose="020B0A04020102020204" pitchFamily="34" charset="0"/>
              </a:rPr>
              <a:t>NOT PAYING ATTENTION</a:t>
            </a:r>
          </a:p>
          <a:p>
            <a:r>
              <a:rPr lang="en-GB" sz="3600" dirty="0">
                <a:solidFill>
                  <a:schemeClr val="tx1"/>
                </a:solidFill>
                <a:latin typeface="Arial Black" panose="020B0A04020102020204" pitchFamily="34" charset="0"/>
              </a:rPr>
              <a:t>CONSTANTLY INTERRUPTING </a:t>
            </a:r>
          </a:p>
          <a:p>
            <a:r>
              <a:rPr lang="en-GB" sz="3600" dirty="0">
                <a:solidFill>
                  <a:schemeClr val="tx1"/>
                </a:solidFill>
                <a:latin typeface="Arial Black" panose="020B0A04020102020204" pitchFamily="34" charset="0"/>
              </a:rPr>
              <a:t>FEELING DEFENSIVE OR GUILTY</a:t>
            </a:r>
          </a:p>
          <a:p>
            <a:r>
              <a:rPr lang="en-GB" sz="3600" dirty="0">
                <a:solidFill>
                  <a:schemeClr val="tx1"/>
                </a:solidFill>
                <a:latin typeface="Arial Black" panose="020B0A04020102020204" pitchFamily="34" charset="0"/>
              </a:rPr>
              <a:t>……………..</a:t>
            </a:r>
          </a:p>
          <a:p>
            <a:endParaRPr lang="en-GB" dirty="0"/>
          </a:p>
          <a:p>
            <a:endParaRPr lang="en-GB" dirty="0"/>
          </a:p>
        </p:txBody>
      </p:sp>
      <p:pic>
        <p:nvPicPr>
          <p:cNvPr id="7" name="Picture 6">
            <a:extLst>
              <a:ext uri="{FF2B5EF4-FFF2-40B4-BE49-F238E27FC236}">
                <a16:creationId xmlns:a16="http://schemas.microsoft.com/office/drawing/2014/main" id="{48F00C6F-0F6D-4419-8B26-155CDD702701}"/>
              </a:ext>
            </a:extLst>
          </p:cNvPr>
          <p:cNvPicPr>
            <a:picLocks noChangeAspect="1"/>
          </p:cNvPicPr>
          <p:nvPr/>
        </p:nvPicPr>
        <p:blipFill rotWithShape="1">
          <a:blip r:embed="rId3"/>
          <a:srcRect l="53820" t="42550" r="28911" b="39951"/>
          <a:stretch/>
        </p:blipFill>
        <p:spPr>
          <a:xfrm>
            <a:off x="9956688" y="5476086"/>
            <a:ext cx="2166425" cy="1234203"/>
          </a:xfrm>
          <a:prstGeom prst="rect">
            <a:avLst/>
          </a:prstGeom>
        </p:spPr>
      </p:pic>
      <p:pic>
        <p:nvPicPr>
          <p:cNvPr id="6" name="Picture 5">
            <a:extLst>
              <a:ext uri="{FF2B5EF4-FFF2-40B4-BE49-F238E27FC236}">
                <a16:creationId xmlns:a16="http://schemas.microsoft.com/office/drawing/2014/main" id="{01D6C552-12D8-4AB8-B2E5-A59C4EB9A8E7}"/>
              </a:ext>
            </a:extLst>
          </p:cNvPr>
          <p:cNvPicPr>
            <a:picLocks noChangeAspect="1"/>
          </p:cNvPicPr>
          <p:nvPr/>
        </p:nvPicPr>
        <p:blipFill>
          <a:blip r:embed="rId4"/>
          <a:stretch>
            <a:fillRect/>
          </a:stretch>
        </p:blipFill>
        <p:spPr>
          <a:xfrm>
            <a:off x="7991735" y="147711"/>
            <a:ext cx="3929905" cy="2593737"/>
          </a:xfrm>
          <a:prstGeom prst="rect">
            <a:avLst/>
          </a:prstGeom>
        </p:spPr>
      </p:pic>
    </p:spTree>
    <p:extLst>
      <p:ext uri="{BB962C8B-B14F-4D97-AF65-F5344CB8AC3E}">
        <p14:creationId xmlns:p14="http://schemas.microsoft.com/office/powerpoint/2010/main" val="262950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798</TotalTime>
  <Words>3690</Words>
  <Application>Microsoft Office PowerPoint</Application>
  <PresentationFormat>Widescreen</PresentationFormat>
  <Paragraphs>339</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Century Gothic</vt:lpstr>
      <vt:lpstr>system-ui</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POOR LISTENING HABITS</vt:lpstr>
      <vt:lpstr>POOR LISTENING HABITS</vt:lpstr>
      <vt:lpstr>EFFECTIVE LISTENERS ARE </vt:lpstr>
      <vt:lpstr>PowerPoint Presentation</vt:lpstr>
      <vt:lpstr>PowerPoint Presentation</vt:lpstr>
      <vt:lpstr>PowerPoint Presentation</vt:lpstr>
      <vt:lpstr>PowerPoint Presentation</vt:lpstr>
      <vt:lpstr>PowerPoint Presentation</vt:lpstr>
      <vt:lpstr>PowerPoint Presentation</vt:lpstr>
      <vt:lpstr>Our aim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Trevor Dickerson</cp:lastModifiedBy>
  <cp:revision>61</cp:revision>
  <dcterms:created xsi:type="dcterms:W3CDTF">2020-06-12T11:12:02Z</dcterms:created>
  <dcterms:modified xsi:type="dcterms:W3CDTF">2020-09-22T08:43:06Z</dcterms:modified>
</cp:coreProperties>
</file>